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gif" ContentType="image/gif"/>
  <Default Extension="JPG" ContentType="image/jpeg"/>
  <Override PartName="/ppt/slides/slide47.xml" ContentType="application/vnd.openxmlformats-officedocument.presentationml.slide+xml"/>
  <Override PartName="/ppt/presentation.xml" ContentType="application/vnd.openxmlformats-officedocument.presentationml.presentation.main+xml"/>
  <Override PartName="/ppt/slides/slide1.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38.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23.xml" ContentType="application/vnd.openxmlformats-officedocument.presentationml.slide+xml"/>
  <Override PartName="/ppt/slides/slide20.xml" ContentType="application/vnd.openxmlformats-officedocument.presentationml.slide+xml"/>
  <Override PartName="/ppt/slides/slide25.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24.xml" ContentType="application/vnd.openxmlformats-officedocument.presentationml.slide+xml"/>
  <Override PartName="/ppt/slides/slide44.xml" ContentType="application/vnd.openxmlformats-officedocument.presentationml.slide+xml"/>
  <Override PartName="/ppt/slides/slide43.xml" ContentType="application/vnd.openxmlformats-officedocument.presentationml.slide+xml"/>
  <Override PartName="/ppt/slides/slide42.xml" ContentType="application/vnd.openxmlformats-officedocument.presentationml.slide+xml"/>
  <Override PartName="/ppt/slides/slide41.xml" ContentType="application/vnd.openxmlformats-officedocument.presentationml.slide+xml"/>
  <Override PartName="/ppt/slides/slide40.xml" ContentType="application/vnd.openxmlformats-officedocument.presentationml.slide+xml"/>
  <Override PartName="/ppt/slides/slide39.xml" ContentType="application/vnd.openxmlformats-officedocument.presentationml.slide+xml"/>
  <Override PartName="/ppt/slides/slide34.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45.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26.xml" ContentType="application/vnd.openxmlformats-officedocument.presentationml.slide+xml"/>
  <Override PartName="/ppt/slides/slide31.xml" ContentType="application/vnd.openxmlformats-officedocument.presentationml.slide+xml"/>
  <Override PartName="/ppt/slides/slide33.xml" ContentType="application/vnd.openxmlformats-officedocument.presentationml.slide+xml"/>
  <Override PartName="/ppt/slides/slide30.xml" ContentType="application/vnd.openxmlformats-officedocument.presentationml.slide+xml"/>
  <Override PartName="/ppt/slides/slide32.xml" ContentType="application/vnd.openxmlformats-officedocument.presentationml.slide+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1.xml" ContentType="application/vnd.openxmlformats-officedocument.presentationml.slideMaster+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43.xml" ContentType="application/vnd.openxmlformats-officedocument.presentationml.slideLayout+xml"/>
  <Override PartName="/ppt/slideLayouts/slideLayout42.xml" ContentType="application/vnd.openxmlformats-officedocument.presentationml.slideLayout+xml"/>
  <Override PartName="/ppt/slideLayouts/slideLayout40.xml" ContentType="application/vnd.openxmlformats-officedocument.presentationml.slideLayout+xml"/>
  <Override PartName="/ppt/slideLayouts/slideLayout39.xml" ContentType="application/vnd.openxmlformats-officedocument.presentationml.slideLayout+xml"/>
  <Override PartName="/ppt/slideLayouts/slideLayout38.xml" ContentType="application/vnd.openxmlformats-officedocument.presentationml.slideLayout+xml"/>
  <Override PartName="/ppt/slideLayouts/slideLayout37.xml" ContentType="application/vnd.openxmlformats-officedocument.presentationml.slideLayout+xml"/>
  <Override PartName="/ppt/slideLayouts/slideLayout36.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44.xml" ContentType="application/vnd.openxmlformats-officedocument.presentationml.slideLayout+xml"/>
  <Override PartName="/ppt/slideLayouts/slideLayout41.xml" ContentType="application/vnd.openxmlformats-officedocument.presentationml.slideLayout+xml"/>
  <Override PartName="/ppt/slideLayouts/slideLayout46.xml" ContentType="application/vnd.openxmlformats-officedocument.presentationml.slideLayou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2.xml" ContentType="application/vnd.openxmlformats-officedocument.presentationml.notesSlide+xml"/>
  <Override PartName="/ppt/slideLayouts/slideLayout45.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notesSlides/notesSlide1.xml" ContentType="application/vnd.openxmlformats-officedocument.presentationml.notesSlide+xml"/>
  <Override PartName="/ppt/theme/theme4.xml" ContentType="application/vnd.openxmlformats-officedocument.them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3.xml" ContentType="application/vnd.openxmlformats-officedocument.theme+xml"/>
  <Override PartName="/ppt/theme/theme6.xml" ContentType="application/vnd.openxmlformats-officedocument.theme+xml"/>
  <Override PartName="/ppt/theme/theme5.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2" r:id="rId2"/>
    <p:sldMasterId id="2147483684" r:id="rId3"/>
    <p:sldMasterId id="2147483700" r:id="rId4"/>
  </p:sldMasterIdLst>
  <p:notesMasterIdLst>
    <p:notesMasterId r:id="rId52"/>
  </p:notesMasterIdLst>
  <p:handoutMasterIdLst>
    <p:handoutMasterId r:id="rId53"/>
  </p:handoutMasterIdLst>
  <p:sldIdLst>
    <p:sldId id="256" r:id="rId5"/>
    <p:sldId id="344" r:id="rId6"/>
    <p:sldId id="336" r:id="rId7"/>
    <p:sldId id="289" r:id="rId8"/>
    <p:sldId id="269" r:id="rId9"/>
    <p:sldId id="290" r:id="rId10"/>
    <p:sldId id="786" r:id="rId11"/>
    <p:sldId id="785" r:id="rId12"/>
    <p:sldId id="259" r:id="rId13"/>
    <p:sldId id="306" r:id="rId14"/>
    <p:sldId id="341" r:id="rId15"/>
    <p:sldId id="319" r:id="rId16"/>
    <p:sldId id="280" r:id="rId17"/>
    <p:sldId id="788" r:id="rId18"/>
    <p:sldId id="787" r:id="rId19"/>
    <p:sldId id="281" r:id="rId20"/>
    <p:sldId id="776" r:id="rId21"/>
    <p:sldId id="783" r:id="rId22"/>
    <p:sldId id="268" r:id="rId23"/>
    <p:sldId id="784" r:id="rId24"/>
    <p:sldId id="356" r:id="rId25"/>
    <p:sldId id="285" r:id="rId26"/>
    <p:sldId id="257" r:id="rId27"/>
    <p:sldId id="358" r:id="rId28"/>
    <p:sldId id="258" r:id="rId29"/>
    <p:sldId id="263" r:id="rId30"/>
    <p:sldId id="345" r:id="rId31"/>
    <p:sldId id="781" r:id="rId32"/>
    <p:sldId id="342" r:id="rId33"/>
    <p:sldId id="307" r:id="rId34"/>
    <p:sldId id="337" r:id="rId35"/>
    <p:sldId id="742" r:id="rId36"/>
    <p:sldId id="748" r:id="rId37"/>
    <p:sldId id="346" r:id="rId38"/>
    <p:sldId id="292" r:id="rId39"/>
    <p:sldId id="778" r:id="rId40"/>
    <p:sldId id="780" r:id="rId41"/>
    <p:sldId id="779" r:id="rId42"/>
    <p:sldId id="789" r:id="rId43"/>
    <p:sldId id="338" r:id="rId44"/>
    <p:sldId id="349" r:id="rId45"/>
    <p:sldId id="339" r:id="rId46"/>
    <p:sldId id="347" r:id="rId47"/>
    <p:sldId id="350" r:id="rId48"/>
    <p:sldId id="308" r:id="rId49"/>
    <p:sldId id="782" r:id="rId50"/>
    <p:sldId id="355" r:id="rId51"/>
  </p:sldIdLst>
  <p:sldSz cx="9144000" cy="5143500" type="screen16x9"/>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0E219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605" autoAdjust="0"/>
    <p:restoredTop sz="93011"/>
  </p:normalViewPr>
  <p:slideViewPr>
    <p:cSldViewPr snapToGrid="0" snapToObjects="1">
      <p:cViewPr varScale="1">
        <p:scale>
          <a:sx n="81" d="100"/>
          <a:sy n="81" d="100"/>
        </p:scale>
        <p:origin x="666" y="78"/>
      </p:cViewPr>
      <p:guideLst>
        <p:guide orient="horz" pos="1620"/>
        <p:guide pos="2880"/>
      </p:guideLst>
    </p:cSldViewPr>
  </p:slid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handoutMaster" Target="handoutMasters/handoutMaster1.xml"/><Relationship Id="rId58" Type="http://schemas.openxmlformats.org/officeDocument/2006/relationships/customXml" Target="../customXml/item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customXml" Target="../customXml/item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 Id="rId60"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149ACF7-5F2F-1647-957F-DF798BAF0DAA}"/>
              </a:ext>
            </a:extLst>
          </p:cNvPr>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FE8D103-A873-6447-A044-A52666ED588D}"/>
              </a:ext>
            </a:extLst>
          </p:cNvPr>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0181BB79-5547-B046-9318-6933F1BAF48A}" type="datetimeFigureOut">
              <a:rPr lang="en-US" smtClean="0"/>
              <a:t>5/8/2019</a:t>
            </a:fld>
            <a:endParaRPr lang="en-US"/>
          </a:p>
        </p:txBody>
      </p:sp>
      <p:sp>
        <p:nvSpPr>
          <p:cNvPr id="4" name="Footer Placeholder 3">
            <a:extLst>
              <a:ext uri="{FF2B5EF4-FFF2-40B4-BE49-F238E27FC236}">
                <a16:creationId xmlns:a16="http://schemas.microsoft.com/office/drawing/2014/main" id="{B3A80120-8C5B-434F-808A-003756EA8CC3}"/>
              </a:ext>
            </a:extLst>
          </p:cNvPr>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8A9D840-6015-D74C-AC4F-97DB4EEE1E6F}"/>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C92E1A50-E8DD-C940-8F70-F75AD637BD3E}" type="slidenum">
              <a:rPr lang="en-US" smtClean="0"/>
              <a:t>‹#›</a:t>
            </a:fld>
            <a:endParaRPr lang="en-US"/>
          </a:p>
        </p:txBody>
      </p:sp>
    </p:spTree>
    <p:extLst>
      <p:ext uri="{BB962C8B-B14F-4D97-AF65-F5344CB8AC3E}">
        <p14:creationId xmlns:p14="http://schemas.microsoft.com/office/powerpoint/2010/main" val="27247749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57CD1ADA-63AB-5F4E-9EFE-95B730A3D239}" type="datetimeFigureOut">
              <a:rPr lang="en-AU"/>
              <a:pPr/>
              <a:t>8/05/2019</a:t>
            </a:fld>
            <a:endParaRPr lang="en-US"/>
          </a:p>
        </p:txBody>
      </p:sp>
      <p:sp>
        <p:nvSpPr>
          <p:cNvPr id="4" name="Slide Image Placeholder 3"/>
          <p:cNvSpPr>
            <a:spLocks noGrp="1" noRot="1" noChangeAspect="1"/>
          </p:cNvSpPr>
          <p:nvPr>
            <p:ph type="sldImg" idx="2"/>
          </p:nvPr>
        </p:nvSpPr>
        <p:spPr>
          <a:xfrm>
            <a:off x="2286000" y="514350"/>
            <a:ext cx="4572000"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82DCCC20-0AA5-914E-9B9A-498D7F695411}" type="slidenum">
              <a:rPr/>
              <a:pPr/>
              <a:t>‹#›</a:t>
            </a:fld>
            <a:endParaRPr lang="en-US"/>
          </a:p>
        </p:txBody>
      </p:sp>
    </p:spTree>
    <p:extLst>
      <p:ext uri="{BB962C8B-B14F-4D97-AF65-F5344CB8AC3E}">
        <p14:creationId xmlns:p14="http://schemas.microsoft.com/office/powerpoint/2010/main" val="27932665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DCCC20-0AA5-914E-9B9A-498D7F695411}" type="slidenum">
              <a:rPr kumimoji="0" lang="uk-U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uk-U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919736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two forms of inflammation that result from ‘insult’ or injury 1. Classical inflammation has been known about for 2,500 years. It happens when a microbial pathogen or ‘antigen’ causes the inflammation (fire) around the invading organism to confine it and stop it from spreading. The immune defense system them comes into play (killer T cells </a:t>
            </a:r>
            <a:r>
              <a:rPr lang="en-US" dirty="0" err="1"/>
              <a:t>etc</a:t>
            </a:r>
            <a:r>
              <a:rPr lang="en-US" dirty="0"/>
              <a:t>) which attack the antigen, eventually killing it and returning the body to homeostasis. The newer form of inflammation 2. was only discovered in 1994. It doesn’t have an ‘antigen’ or live microbial </a:t>
            </a:r>
            <a:r>
              <a:rPr lang="en-US" dirty="0" err="1"/>
              <a:t>‘cause</a:t>
            </a:r>
            <a:r>
              <a:rPr lang="en-US" dirty="0"/>
              <a:t>’, but is caused by a lifestyle or environmental ‘inducer’ (which is usually a lifestyle or environmental </a:t>
            </a:r>
            <a:r>
              <a:rPr lang="en-US" dirty="0" err="1"/>
              <a:t>‘cause</a:t>
            </a:r>
            <a:r>
              <a:rPr lang="en-US" dirty="0"/>
              <a:t>’ such as nutrition, inactivity, stress etc</a:t>
            </a:r>
            <a:r>
              <a:rPr lang="en-US"/>
              <a:t>., as shown </a:t>
            </a:r>
            <a:r>
              <a:rPr lang="en-US" dirty="0"/>
              <a:t>in the hierarchy of disease slide. This causes a low level inflammation response (shown by the </a:t>
            </a:r>
            <a:r>
              <a:rPr lang="en-US" dirty="0" err="1"/>
              <a:t>smouldering</a:t>
            </a:r>
            <a:r>
              <a:rPr lang="en-US" dirty="0"/>
              <a:t> ashes), which leads on to dysmetabolism, ‘allostasis’ (the opposite to homeostasis) and eventually chronic disease.</a:t>
            </a:r>
          </a:p>
        </p:txBody>
      </p:sp>
      <p:sp>
        <p:nvSpPr>
          <p:cNvPr id="4" name="Slide Number Placeholder 3"/>
          <p:cNvSpPr>
            <a:spLocks noGrp="1"/>
          </p:cNvSpPr>
          <p:nvPr>
            <p:ph type="sldNum" sz="quarter" idx="5"/>
          </p:nvPr>
        </p:nvSpPr>
        <p:spPr/>
        <p:txBody>
          <a:bodyPr/>
          <a:lstStyle/>
          <a:p>
            <a:fld id="{81570B78-7068-F849-B9D3-37E9A667CB96}" type="slidenum">
              <a:rPr lang="en-US" smtClean="0"/>
              <a:t>9</a:t>
            </a:fld>
            <a:endParaRPr lang="en-US"/>
          </a:p>
        </p:txBody>
      </p:sp>
    </p:spTree>
    <p:extLst>
      <p:ext uri="{BB962C8B-B14F-4D97-AF65-F5344CB8AC3E}">
        <p14:creationId xmlns:p14="http://schemas.microsoft.com/office/powerpoint/2010/main" val="10894025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0D6DD2-5A80-634A-8579-62437AD3E561}" type="slidenum">
              <a:rPr kumimoji="0"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273955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a mistake to think that there is a single cause of chronic disease. Instead there’s a ‘hierarchy of ‘causality’. This is shown in the sequence of animations here: 1. First there is the disease (short list shown here) 2. These all seem to have ‘</a:t>
            </a:r>
            <a:r>
              <a:rPr lang="en-US" dirty="0" err="1"/>
              <a:t>metaflammation’as</a:t>
            </a:r>
            <a:r>
              <a:rPr lang="en-US" dirty="0"/>
              <a:t> an underlying physiological component. 3.Then there are ‘risk factors’ or markers for these diseases 4. But there are a range of ‘determinants’ (not really ‘causes’ in chronic disease) 5. First, there are the ‘proximal’ (downstream) risk factors, which are closest to the disease (this is one </a:t>
            </a:r>
            <a:r>
              <a:rPr lang="en-US" dirty="0" err="1"/>
              <a:t>‘cause</a:t>
            </a:r>
            <a:r>
              <a:rPr lang="en-US" dirty="0"/>
              <a:t>’) 6. But there are ‘causes’ of these and these are ‘medial’ or midstream, 7. but these also have ‘causes’ and these are called ‘distal’ or the </a:t>
            </a:r>
            <a:r>
              <a:rPr lang="en-US" dirty="0" err="1"/>
              <a:t>‘cause</a:t>
            </a:r>
            <a:r>
              <a:rPr lang="en-US" dirty="0"/>
              <a:t> of the cause of the cause’). And this is where most analysis usually ends, but 8. somewhere between the distal and other levels of causality are the psychological factors that are important for displaced societies. These are Meaningless, Alienation and Loss of Culture and Identity, which are appropriate for Indigenous cultures. 9. All of the determinants underlined here add up to the acronym NASTIE MAL ODOURS, which is a way of remembering them.  </a:t>
            </a:r>
          </a:p>
        </p:txBody>
      </p:sp>
      <p:sp>
        <p:nvSpPr>
          <p:cNvPr id="4" name="Slide Number Placeholder 3"/>
          <p:cNvSpPr>
            <a:spLocks noGrp="1"/>
          </p:cNvSpPr>
          <p:nvPr>
            <p:ph type="sldNum" sz="quarter" idx="5"/>
          </p:nvPr>
        </p:nvSpPr>
        <p:spPr/>
        <p:txBody>
          <a:bodyPr/>
          <a:lstStyle/>
          <a:p>
            <a:fld id="{81570B78-7068-F849-B9D3-37E9A667CB96}" type="slidenum">
              <a:rPr lang="en-US" smtClean="0"/>
              <a:t>14</a:t>
            </a:fld>
            <a:endParaRPr lang="en-US"/>
          </a:p>
        </p:txBody>
      </p:sp>
    </p:spTree>
    <p:extLst>
      <p:ext uri="{BB962C8B-B14F-4D97-AF65-F5344CB8AC3E}">
        <p14:creationId xmlns:p14="http://schemas.microsoft.com/office/powerpoint/2010/main" val="7281711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a mistake to think that there is a single cause of chronic disease. Instead there’s a ‘hierarchy of ‘causality’. This is shown in the sequence of animations here: 1. First there is the disease (short list shown here) 2. These all seem to have ‘</a:t>
            </a:r>
            <a:r>
              <a:rPr lang="en-US" dirty="0" err="1"/>
              <a:t>metaflammation’as</a:t>
            </a:r>
            <a:r>
              <a:rPr lang="en-US" dirty="0"/>
              <a:t> an underlying physiological component. 3.Then there are ‘risk factors’ or markers for these diseases 4. But there are a range of ‘determinants’ (not really ‘causes’ in chronic disease) 5. First, there are the ‘proximal’ (downstream) risk factors, which are closest to the disease (this is one </a:t>
            </a:r>
            <a:r>
              <a:rPr lang="en-US" dirty="0" err="1"/>
              <a:t>‘cause</a:t>
            </a:r>
            <a:r>
              <a:rPr lang="en-US" dirty="0"/>
              <a:t>’) 6. But there are ‘causes’ of these and these are ‘medial’ or midstream, 7. but these also have ‘causes’ and these are called ‘distal’ or the </a:t>
            </a:r>
            <a:r>
              <a:rPr lang="en-US" dirty="0" err="1"/>
              <a:t>‘cause</a:t>
            </a:r>
            <a:r>
              <a:rPr lang="en-US" dirty="0"/>
              <a:t> of the cause of the cause’). And this is where most analysis usually ends, but 8. somewhere between the distal and other levels of causality are the psychological factors that are important for displaced societies. These are Meaningless, Alienation and Loss of Culture and Identity, which are appropriate for Indigenous cultures. 9. All of the determinants underlined here add up to the acronym NASTIE MAL ODOURS, which is a way of remembering them.  </a:t>
            </a:r>
          </a:p>
        </p:txBody>
      </p:sp>
      <p:sp>
        <p:nvSpPr>
          <p:cNvPr id="4" name="Slide Number Placeholder 3"/>
          <p:cNvSpPr>
            <a:spLocks noGrp="1"/>
          </p:cNvSpPr>
          <p:nvPr>
            <p:ph type="sldNum" sz="quarter" idx="5"/>
          </p:nvPr>
        </p:nvSpPr>
        <p:spPr/>
        <p:txBody>
          <a:bodyPr/>
          <a:lstStyle/>
          <a:p>
            <a:fld id="{81570B78-7068-F849-B9D3-37E9A667CB96}" type="slidenum">
              <a:rPr lang="en-US" smtClean="0"/>
              <a:t>15</a:t>
            </a:fld>
            <a:endParaRPr lang="en-US"/>
          </a:p>
        </p:txBody>
      </p:sp>
    </p:spTree>
    <p:extLst>
      <p:ext uri="{BB962C8B-B14F-4D97-AF65-F5344CB8AC3E}">
        <p14:creationId xmlns:p14="http://schemas.microsoft.com/office/powerpoint/2010/main" val="40065069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DCCC20-0AA5-914E-9B9A-498D7F69541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584649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82DCCC20-0AA5-914E-9B9A-498D7F695411}" type="slidenum">
              <a:rPr kumimoji="0" lang="uk-U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17</a:t>
            </a:fld>
            <a:endParaRPr kumimoji="0" lang="uk-U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8617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DCCC20-0AA5-914E-9B9A-498D7F695411}" type="slidenum">
              <a:rPr kumimoji="0" lang="uk-U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uk-U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773623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a:xfrm>
            <a:off x="2286000" y="514350"/>
            <a:ext cx="4572000" cy="2571750"/>
          </a:xfrm>
          <a:ln/>
        </p:spPr>
      </p:sp>
      <p:sp>
        <p:nvSpPr>
          <p:cNvPr id="109571" name="Notes Placeholder 2"/>
          <p:cNvSpPr>
            <a:spLocks noGrp="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r>
              <a:rPr lang="en-US" dirty="0">
                <a:latin typeface="Arial" pitchFamily="34" charset="0"/>
                <a:cs typeface="Arial" pitchFamily="34" charset="0"/>
              </a:rPr>
              <a:t>This shows the diversity</a:t>
            </a:r>
            <a:r>
              <a:rPr lang="en-US" baseline="0" dirty="0">
                <a:latin typeface="Arial" pitchFamily="34" charset="0"/>
                <a:cs typeface="Arial" pitchFamily="34" charset="0"/>
              </a:rPr>
              <a:t> and high lights the mix between primary care, preventative and </a:t>
            </a:r>
            <a:r>
              <a:rPr lang="en-US" dirty="0">
                <a:latin typeface="Arial" pitchFamily="34" charset="0"/>
                <a:cs typeface="Arial" pitchFamily="34" charset="0"/>
              </a:rPr>
              <a:t> specialties and areas we currently have SMA’s embedded into practice  </a:t>
            </a:r>
          </a:p>
        </p:txBody>
      </p:sp>
      <p:sp>
        <p:nvSpPr>
          <p:cNvPr id="109572" name="Slide Number Placeholder 3"/>
          <p:cNvSpPr>
            <a:spLocks noGrp="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4485" eaLnBrk="0" hangingPunct="0">
              <a:defRPr sz="3400">
                <a:solidFill>
                  <a:schemeClr val="tx1"/>
                </a:solidFill>
                <a:latin typeface="Arial" pitchFamily="34" charset="0"/>
                <a:cs typeface="Arial" pitchFamily="34" charset="0"/>
              </a:defRPr>
            </a:lvl1pPr>
            <a:lvl2pPr marL="702756" indent="-270291" defTabSz="914485" eaLnBrk="0" hangingPunct="0">
              <a:defRPr sz="3400">
                <a:solidFill>
                  <a:schemeClr val="tx1"/>
                </a:solidFill>
                <a:latin typeface="Arial" pitchFamily="34" charset="0"/>
                <a:cs typeface="Arial" pitchFamily="34" charset="0"/>
              </a:defRPr>
            </a:lvl2pPr>
            <a:lvl3pPr marL="1081164" indent="-216233" defTabSz="914485" eaLnBrk="0" hangingPunct="0">
              <a:defRPr sz="3400">
                <a:solidFill>
                  <a:schemeClr val="tx1"/>
                </a:solidFill>
                <a:latin typeface="Arial" pitchFamily="34" charset="0"/>
                <a:cs typeface="Arial" pitchFamily="34" charset="0"/>
              </a:defRPr>
            </a:lvl3pPr>
            <a:lvl4pPr marL="1513629" indent="-216233" defTabSz="914485" eaLnBrk="0" hangingPunct="0">
              <a:defRPr sz="3400">
                <a:solidFill>
                  <a:schemeClr val="tx1"/>
                </a:solidFill>
                <a:latin typeface="Arial" pitchFamily="34" charset="0"/>
                <a:cs typeface="Arial" pitchFamily="34" charset="0"/>
              </a:defRPr>
            </a:lvl4pPr>
            <a:lvl5pPr marL="1946095" indent="-216233" defTabSz="914485" eaLnBrk="0" hangingPunct="0">
              <a:defRPr sz="3400">
                <a:solidFill>
                  <a:schemeClr val="tx1"/>
                </a:solidFill>
                <a:latin typeface="Arial" pitchFamily="34" charset="0"/>
                <a:cs typeface="Arial" pitchFamily="34" charset="0"/>
              </a:defRPr>
            </a:lvl5pPr>
            <a:lvl6pPr marL="2378560" indent="-216233" algn="ctr" defTabSz="914485" eaLnBrk="0" fontAlgn="base" hangingPunct="0">
              <a:lnSpc>
                <a:spcPct val="80000"/>
              </a:lnSpc>
              <a:spcBef>
                <a:spcPct val="20000"/>
              </a:spcBef>
              <a:spcAft>
                <a:spcPct val="0"/>
              </a:spcAft>
              <a:buClr>
                <a:schemeClr val="accent2"/>
              </a:buClr>
              <a:buChar char="•"/>
              <a:defRPr sz="3400">
                <a:solidFill>
                  <a:schemeClr val="tx1"/>
                </a:solidFill>
                <a:latin typeface="Arial" pitchFamily="34" charset="0"/>
                <a:cs typeface="Arial" pitchFamily="34" charset="0"/>
              </a:defRPr>
            </a:lvl6pPr>
            <a:lvl7pPr marL="2811026" indent="-216233" algn="ctr" defTabSz="914485" eaLnBrk="0" fontAlgn="base" hangingPunct="0">
              <a:lnSpc>
                <a:spcPct val="80000"/>
              </a:lnSpc>
              <a:spcBef>
                <a:spcPct val="20000"/>
              </a:spcBef>
              <a:spcAft>
                <a:spcPct val="0"/>
              </a:spcAft>
              <a:buClr>
                <a:schemeClr val="accent2"/>
              </a:buClr>
              <a:buChar char="•"/>
              <a:defRPr sz="3400">
                <a:solidFill>
                  <a:schemeClr val="tx1"/>
                </a:solidFill>
                <a:latin typeface="Arial" pitchFamily="34" charset="0"/>
                <a:cs typeface="Arial" pitchFamily="34" charset="0"/>
              </a:defRPr>
            </a:lvl7pPr>
            <a:lvl8pPr marL="3243491" indent="-216233" algn="ctr" defTabSz="914485" eaLnBrk="0" fontAlgn="base" hangingPunct="0">
              <a:lnSpc>
                <a:spcPct val="80000"/>
              </a:lnSpc>
              <a:spcBef>
                <a:spcPct val="20000"/>
              </a:spcBef>
              <a:spcAft>
                <a:spcPct val="0"/>
              </a:spcAft>
              <a:buClr>
                <a:schemeClr val="accent2"/>
              </a:buClr>
              <a:buChar char="•"/>
              <a:defRPr sz="3400">
                <a:solidFill>
                  <a:schemeClr val="tx1"/>
                </a:solidFill>
                <a:latin typeface="Arial" pitchFamily="34" charset="0"/>
                <a:cs typeface="Arial" pitchFamily="34" charset="0"/>
              </a:defRPr>
            </a:lvl8pPr>
            <a:lvl9pPr marL="3675957" indent="-216233" algn="ctr" defTabSz="914485" eaLnBrk="0" fontAlgn="base" hangingPunct="0">
              <a:lnSpc>
                <a:spcPct val="80000"/>
              </a:lnSpc>
              <a:spcBef>
                <a:spcPct val="20000"/>
              </a:spcBef>
              <a:spcAft>
                <a:spcPct val="0"/>
              </a:spcAft>
              <a:buClr>
                <a:schemeClr val="accent2"/>
              </a:buClr>
              <a:buChar char="•"/>
              <a:defRPr sz="3400">
                <a:solidFill>
                  <a:schemeClr val="tx1"/>
                </a:solidFill>
                <a:latin typeface="Arial" pitchFamily="34" charset="0"/>
                <a:cs typeface="Arial" pitchFamily="34" charset="0"/>
              </a:defRPr>
            </a:lvl9pPr>
          </a:lstStyle>
          <a:p>
            <a:pPr marL="0" marR="0" lvl="0" indent="0" algn="r" defTabSz="914485" rtl="0" eaLnBrk="1" fontAlgn="auto" latinLnBrk="0" hangingPunct="1">
              <a:lnSpc>
                <a:spcPct val="100000"/>
              </a:lnSpc>
              <a:spcBef>
                <a:spcPts val="0"/>
              </a:spcBef>
              <a:spcAft>
                <a:spcPts val="0"/>
              </a:spcAft>
              <a:buClr>
                <a:srgbClr val="C0504D"/>
              </a:buClr>
              <a:buSzTx/>
              <a:buFontTx/>
              <a:buNone/>
              <a:tabLst/>
              <a:defRPr/>
            </a:pPr>
            <a:fld id="{B22C5D36-8095-4D4C-8E22-78045362BE7D}" type="slidenum">
              <a:rPr kumimoji="0" lang="en-US" sz="1200" b="0" i="0" u="none" strike="noStrike" kern="1200" cap="none" spc="0" normalizeH="0" baseline="0" noProof="0">
                <a:ln>
                  <a:noFill/>
                </a:ln>
                <a:solidFill>
                  <a:srgbClr val="000000"/>
                </a:solidFill>
                <a:effectLst/>
                <a:uLnTx/>
                <a:uFillTx/>
                <a:latin typeface="Calibri" pitchFamily="34" charset="0"/>
                <a:ea typeface="+mn-ea"/>
                <a:cs typeface="Arial" pitchFamily="34" charset="0"/>
              </a:rPr>
              <a:pPr marL="0" marR="0" lvl="0" indent="0" algn="r" defTabSz="914485" rtl="0" eaLnBrk="1" fontAlgn="auto" latinLnBrk="0" hangingPunct="1">
                <a:lnSpc>
                  <a:spcPct val="100000"/>
                </a:lnSpc>
                <a:spcBef>
                  <a:spcPts val="0"/>
                </a:spcBef>
                <a:spcAft>
                  <a:spcPts val="0"/>
                </a:spcAft>
                <a:buClr>
                  <a:srgbClr val="C0504D"/>
                </a:buClr>
                <a:buSzTx/>
                <a:buFontTx/>
                <a:buNone/>
                <a:tabLst/>
                <a:defRPr/>
              </a:pPr>
              <a:t>33</a:t>
            </a:fld>
            <a:endParaRPr kumimoji="0" lang="en-US" sz="1200" b="0" i="0" u="none" strike="noStrike" kern="1200" cap="none" spc="0" normalizeH="0" baseline="0" noProof="0">
              <a:ln>
                <a:noFill/>
              </a:ln>
              <a:solidFill>
                <a:srgbClr val="000000"/>
              </a:solidFill>
              <a:effectLst/>
              <a:uLnTx/>
              <a:uFillTx/>
              <a:latin typeface="Calibri" pitchFamily="34" charset="0"/>
              <a:ea typeface="+mn-ea"/>
              <a:cs typeface="Arial" pitchFamily="34" charset="0"/>
            </a:endParaRPr>
          </a:p>
        </p:txBody>
      </p:sp>
    </p:spTree>
    <p:extLst>
      <p:ext uri="{BB962C8B-B14F-4D97-AF65-F5344CB8AC3E}">
        <p14:creationId xmlns:p14="http://schemas.microsoft.com/office/powerpoint/2010/main" val="41581240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AU"/>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AU"/>
              <a:t>Click to edit Master subtitle style</a:t>
            </a:r>
            <a:endParaRPr lang="en-US"/>
          </a:p>
        </p:txBody>
      </p:sp>
      <p:sp>
        <p:nvSpPr>
          <p:cNvPr id="4" name="Date Placeholder 3"/>
          <p:cNvSpPr>
            <a:spLocks noGrp="1"/>
          </p:cNvSpPr>
          <p:nvPr>
            <p:ph type="dt" sz="half" idx="10"/>
          </p:nvPr>
        </p:nvSpPr>
        <p:spPr/>
        <p:txBody>
          <a:bodyPr/>
          <a:lstStyle/>
          <a:p>
            <a:fld id="{D0DD9047-097B-AC4D-8102-B8AB0AF28BB2}" type="datetimeFigureOut">
              <a:rPr lang="en-AU"/>
              <a:pPr/>
              <a:t>8/05/2019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C7E3B0-B2C7-654D-92E0-94F81AB27A50}" type="slidenum">
              <a: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p>
            <a:fld id="{D0DD9047-097B-AC4D-8102-B8AB0AF28BB2}" type="datetimeFigureOut">
              <a:rPr lang="en-AU"/>
              <a:pPr/>
              <a:t>8/05/2019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C7E3B0-B2C7-654D-92E0-94F81AB27A50}" type="slidenum">
              <a: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AU"/>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p>
            <a:fld id="{D0DD9047-097B-AC4D-8102-B8AB0AF28BB2}" type="datetimeFigureOut">
              <a:rPr lang="en-AU"/>
              <a:pPr/>
              <a:t>8/05/2019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C7E3B0-B2C7-654D-92E0-94F81AB27A50}" type="slidenum">
              <a: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4"/>
            <a:ext cx="7772400" cy="1102519"/>
          </a:xfrm>
        </p:spPr>
        <p:txBody>
          <a:bodyPr/>
          <a:lstStyle/>
          <a:p>
            <a:r>
              <a:rPr lang="en-AU"/>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257169" indent="0" algn="ctr">
              <a:buNone/>
              <a:defRPr>
                <a:solidFill>
                  <a:schemeClr val="tx1">
                    <a:tint val="75000"/>
                  </a:schemeClr>
                </a:solidFill>
              </a:defRPr>
            </a:lvl2pPr>
            <a:lvl3pPr marL="514337" indent="0" algn="ctr">
              <a:buNone/>
              <a:defRPr>
                <a:solidFill>
                  <a:schemeClr val="tx1">
                    <a:tint val="75000"/>
                  </a:schemeClr>
                </a:solidFill>
              </a:defRPr>
            </a:lvl3pPr>
            <a:lvl4pPr marL="771506" indent="0" algn="ctr">
              <a:buNone/>
              <a:defRPr>
                <a:solidFill>
                  <a:schemeClr val="tx1">
                    <a:tint val="75000"/>
                  </a:schemeClr>
                </a:solidFill>
              </a:defRPr>
            </a:lvl4pPr>
            <a:lvl5pPr marL="1028675" indent="0" algn="ctr">
              <a:buNone/>
              <a:defRPr>
                <a:solidFill>
                  <a:schemeClr val="tx1">
                    <a:tint val="75000"/>
                  </a:schemeClr>
                </a:solidFill>
              </a:defRPr>
            </a:lvl5pPr>
            <a:lvl6pPr marL="1285843" indent="0" algn="ctr">
              <a:buNone/>
              <a:defRPr>
                <a:solidFill>
                  <a:schemeClr val="tx1">
                    <a:tint val="75000"/>
                  </a:schemeClr>
                </a:solidFill>
              </a:defRPr>
            </a:lvl6pPr>
            <a:lvl7pPr marL="1543011" indent="0" algn="ctr">
              <a:buNone/>
              <a:defRPr>
                <a:solidFill>
                  <a:schemeClr val="tx1">
                    <a:tint val="75000"/>
                  </a:schemeClr>
                </a:solidFill>
              </a:defRPr>
            </a:lvl7pPr>
            <a:lvl8pPr marL="1800180" indent="0" algn="ctr">
              <a:buNone/>
              <a:defRPr>
                <a:solidFill>
                  <a:schemeClr val="tx1">
                    <a:tint val="75000"/>
                  </a:schemeClr>
                </a:solidFill>
              </a:defRPr>
            </a:lvl8pPr>
            <a:lvl9pPr marL="2057349" indent="0" algn="ctr">
              <a:buNone/>
              <a:defRPr>
                <a:solidFill>
                  <a:schemeClr val="tx1">
                    <a:tint val="75000"/>
                  </a:schemeClr>
                </a:solidFill>
              </a:defRPr>
            </a:lvl9pPr>
          </a:lstStyle>
          <a:p>
            <a:r>
              <a:rPr lang="en-AU"/>
              <a:t>Click to edit Master subtitle style</a:t>
            </a:r>
            <a:endParaRPr lang="en-US"/>
          </a:p>
        </p:txBody>
      </p:sp>
      <p:sp>
        <p:nvSpPr>
          <p:cNvPr id="4" name="Date Placeholder 3"/>
          <p:cNvSpPr>
            <a:spLocks noGrp="1"/>
          </p:cNvSpPr>
          <p:nvPr>
            <p:ph type="dt" sz="half" idx="10"/>
          </p:nvPr>
        </p:nvSpPr>
        <p:spPr/>
        <p:txBody>
          <a:bodyPr/>
          <a:lstStyle/>
          <a:p>
            <a:fld id="{D0DD9047-097B-AC4D-8102-B8AB0AF28BB2}" type="datetimeFigureOut">
              <a:rPr lang="en-AU"/>
              <a:pPr/>
              <a:t>8/05/2019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C7E3B0-B2C7-654D-92E0-94F81AB27A50}" type="slidenum">
              <a:rPr/>
              <a:pPr/>
              <a:t>‹#›</a:t>
            </a:fld>
            <a:endParaRPr lang="en-US"/>
          </a:p>
        </p:txBody>
      </p:sp>
    </p:spTree>
    <p:extLst>
      <p:ext uri="{BB962C8B-B14F-4D97-AF65-F5344CB8AC3E}">
        <p14:creationId xmlns:p14="http://schemas.microsoft.com/office/powerpoint/2010/main" val="17802337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Content Placeholder 2"/>
          <p:cNvSpPr>
            <a:spLocks noGrp="1"/>
          </p:cNvSpPr>
          <p:nvPr>
            <p:ph idx="1"/>
          </p:nvPr>
        </p:nvSpPr>
        <p:spPr/>
        <p:txBody>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p>
            <a:fld id="{D0DD9047-097B-AC4D-8102-B8AB0AF28BB2}" type="datetimeFigureOut">
              <a:rPr lang="en-AU"/>
              <a:pPr/>
              <a:t>8/05/2019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C7E3B0-B2C7-654D-92E0-94F81AB27A50}" type="slidenum">
              <a:rPr/>
              <a:pPr/>
              <a:t>‹#›</a:t>
            </a:fld>
            <a:endParaRPr lang="en-US"/>
          </a:p>
        </p:txBody>
      </p:sp>
    </p:spTree>
    <p:extLst>
      <p:ext uri="{BB962C8B-B14F-4D97-AF65-F5344CB8AC3E}">
        <p14:creationId xmlns:p14="http://schemas.microsoft.com/office/powerpoint/2010/main" val="41121418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9"/>
            <a:ext cx="7772400" cy="1021556"/>
          </a:xfrm>
        </p:spPr>
        <p:txBody>
          <a:bodyPr anchor="t"/>
          <a:lstStyle>
            <a:lvl1pPr algn="l">
              <a:defRPr sz="2250" b="1" cap="all"/>
            </a:lvl1pPr>
          </a:lstStyle>
          <a:p>
            <a:r>
              <a:rPr lang="en-AU"/>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125">
                <a:solidFill>
                  <a:schemeClr val="tx1">
                    <a:tint val="75000"/>
                  </a:schemeClr>
                </a:solidFill>
              </a:defRPr>
            </a:lvl1pPr>
            <a:lvl2pPr marL="257169" indent="0">
              <a:buNone/>
              <a:defRPr sz="1013">
                <a:solidFill>
                  <a:schemeClr val="tx1">
                    <a:tint val="75000"/>
                  </a:schemeClr>
                </a:solidFill>
              </a:defRPr>
            </a:lvl2pPr>
            <a:lvl3pPr marL="514337" indent="0">
              <a:buNone/>
              <a:defRPr sz="900">
                <a:solidFill>
                  <a:schemeClr val="tx1">
                    <a:tint val="75000"/>
                  </a:schemeClr>
                </a:solidFill>
              </a:defRPr>
            </a:lvl3pPr>
            <a:lvl4pPr marL="771506" indent="0">
              <a:buNone/>
              <a:defRPr sz="788">
                <a:solidFill>
                  <a:schemeClr val="tx1">
                    <a:tint val="75000"/>
                  </a:schemeClr>
                </a:solidFill>
              </a:defRPr>
            </a:lvl4pPr>
            <a:lvl5pPr marL="1028675" indent="0">
              <a:buNone/>
              <a:defRPr sz="788">
                <a:solidFill>
                  <a:schemeClr val="tx1">
                    <a:tint val="75000"/>
                  </a:schemeClr>
                </a:solidFill>
              </a:defRPr>
            </a:lvl5pPr>
            <a:lvl6pPr marL="1285843" indent="0">
              <a:buNone/>
              <a:defRPr sz="788">
                <a:solidFill>
                  <a:schemeClr val="tx1">
                    <a:tint val="75000"/>
                  </a:schemeClr>
                </a:solidFill>
              </a:defRPr>
            </a:lvl6pPr>
            <a:lvl7pPr marL="1543011" indent="0">
              <a:buNone/>
              <a:defRPr sz="788">
                <a:solidFill>
                  <a:schemeClr val="tx1">
                    <a:tint val="75000"/>
                  </a:schemeClr>
                </a:solidFill>
              </a:defRPr>
            </a:lvl7pPr>
            <a:lvl8pPr marL="1800180" indent="0">
              <a:buNone/>
              <a:defRPr sz="788">
                <a:solidFill>
                  <a:schemeClr val="tx1">
                    <a:tint val="75000"/>
                  </a:schemeClr>
                </a:solidFill>
              </a:defRPr>
            </a:lvl8pPr>
            <a:lvl9pPr marL="2057349" indent="0">
              <a:buNone/>
              <a:defRPr sz="788">
                <a:solidFill>
                  <a:schemeClr val="tx1">
                    <a:tint val="75000"/>
                  </a:schemeClr>
                </a:solidFill>
              </a:defRPr>
            </a:lvl9pPr>
          </a:lstStyle>
          <a:p>
            <a:pPr lvl="0"/>
            <a:r>
              <a:rPr lang="en-AU"/>
              <a:t>Click to edit Master text styles</a:t>
            </a:r>
          </a:p>
        </p:txBody>
      </p:sp>
      <p:sp>
        <p:nvSpPr>
          <p:cNvPr id="4" name="Date Placeholder 3"/>
          <p:cNvSpPr>
            <a:spLocks noGrp="1"/>
          </p:cNvSpPr>
          <p:nvPr>
            <p:ph type="dt" sz="half" idx="10"/>
          </p:nvPr>
        </p:nvSpPr>
        <p:spPr/>
        <p:txBody>
          <a:bodyPr/>
          <a:lstStyle/>
          <a:p>
            <a:fld id="{D0DD9047-097B-AC4D-8102-B8AB0AF28BB2}" type="datetimeFigureOut">
              <a:rPr lang="en-AU"/>
              <a:pPr/>
              <a:t>8/05/2019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C7E3B0-B2C7-654D-92E0-94F81AB27A50}" type="slidenum">
              <a:rPr/>
              <a:pPr/>
              <a:t>‹#›</a:t>
            </a:fld>
            <a:endParaRPr lang="en-US"/>
          </a:p>
        </p:txBody>
      </p:sp>
    </p:spTree>
    <p:extLst>
      <p:ext uri="{BB962C8B-B14F-4D97-AF65-F5344CB8AC3E}">
        <p14:creationId xmlns:p14="http://schemas.microsoft.com/office/powerpoint/2010/main" val="31580069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Content Placeholder 2"/>
          <p:cNvSpPr>
            <a:spLocks noGrp="1"/>
          </p:cNvSpPr>
          <p:nvPr>
            <p:ph sz="half" idx="1"/>
          </p:nvPr>
        </p:nvSpPr>
        <p:spPr>
          <a:xfrm>
            <a:off x="457200" y="1200154"/>
            <a:ext cx="4038600" cy="3394472"/>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Content Placeholder 3"/>
          <p:cNvSpPr>
            <a:spLocks noGrp="1"/>
          </p:cNvSpPr>
          <p:nvPr>
            <p:ph sz="half" idx="2"/>
          </p:nvPr>
        </p:nvSpPr>
        <p:spPr>
          <a:xfrm>
            <a:off x="4648200" y="1200154"/>
            <a:ext cx="4038600" cy="3394472"/>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Date Placeholder 4"/>
          <p:cNvSpPr>
            <a:spLocks noGrp="1"/>
          </p:cNvSpPr>
          <p:nvPr>
            <p:ph type="dt" sz="half" idx="10"/>
          </p:nvPr>
        </p:nvSpPr>
        <p:spPr/>
        <p:txBody>
          <a:bodyPr/>
          <a:lstStyle/>
          <a:p>
            <a:fld id="{D0DD9047-097B-AC4D-8102-B8AB0AF28BB2}" type="datetimeFigureOut">
              <a:rPr lang="en-AU"/>
              <a:pPr/>
              <a:t>8/05/2019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C7E3B0-B2C7-654D-92E0-94F81AB27A50}" type="slidenum">
              <a:rPr/>
              <a:pPr/>
              <a:t>‹#›</a:t>
            </a:fld>
            <a:endParaRPr lang="en-US"/>
          </a:p>
        </p:txBody>
      </p:sp>
    </p:spTree>
    <p:extLst>
      <p:ext uri="{BB962C8B-B14F-4D97-AF65-F5344CB8AC3E}">
        <p14:creationId xmlns:p14="http://schemas.microsoft.com/office/powerpoint/2010/main" val="24332545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a:t>Click to edit Master title style</a:t>
            </a:r>
            <a:endParaRPr lang="en-US"/>
          </a:p>
        </p:txBody>
      </p:sp>
      <p:sp>
        <p:nvSpPr>
          <p:cNvPr id="3" name="Text Placeholder 2"/>
          <p:cNvSpPr>
            <a:spLocks noGrp="1"/>
          </p:cNvSpPr>
          <p:nvPr>
            <p:ph type="body" idx="1"/>
          </p:nvPr>
        </p:nvSpPr>
        <p:spPr>
          <a:xfrm>
            <a:off x="457200" y="1151338"/>
            <a:ext cx="4040188" cy="479822"/>
          </a:xfrm>
        </p:spPr>
        <p:txBody>
          <a:bodyPr anchor="b"/>
          <a:lstStyle>
            <a:lvl1pPr marL="0" indent="0">
              <a:buNone/>
              <a:defRPr sz="1350" b="1"/>
            </a:lvl1pPr>
            <a:lvl2pPr marL="257169" indent="0">
              <a:buNone/>
              <a:defRPr sz="1125" b="1"/>
            </a:lvl2pPr>
            <a:lvl3pPr marL="514337" indent="0">
              <a:buNone/>
              <a:defRPr sz="1013" b="1"/>
            </a:lvl3pPr>
            <a:lvl4pPr marL="771506" indent="0">
              <a:buNone/>
              <a:defRPr sz="900" b="1"/>
            </a:lvl4pPr>
            <a:lvl5pPr marL="1028675" indent="0">
              <a:buNone/>
              <a:defRPr sz="900" b="1"/>
            </a:lvl5pPr>
            <a:lvl6pPr marL="1285843" indent="0">
              <a:buNone/>
              <a:defRPr sz="900" b="1"/>
            </a:lvl6pPr>
            <a:lvl7pPr marL="1543011" indent="0">
              <a:buNone/>
              <a:defRPr sz="900" b="1"/>
            </a:lvl7pPr>
            <a:lvl8pPr marL="1800180" indent="0">
              <a:buNone/>
              <a:defRPr sz="900" b="1"/>
            </a:lvl8pPr>
            <a:lvl9pPr marL="2057349" indent="0">
              <a:buNone/>
              <a:defRPr sz="900" b="1"/>
            </a:lvl9pPr>
          </a:lstStyle>
          <a:p>
            <a:pPr lvl="0"/>
            <a:r>
              <a:rPr lang="en-AU"/>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Text Placeholder 4"/>
          <p:cNvSpPr>
            <a:spLocks noGrp="1"/>
          </p:cNvSpPr>
          <p:nvPr>
            <p:ph type="body" sz="quarter" idx="3"/>
          </p:nvPr>
        </p:nvSpPr>
        <p:spPr>
          <a:xfrm>
            <a:off x="4645032" y="1151338"/>
            <a:ext cx="4041775" cy="479822"/>
          </a:xfrm>
        </p:spPr>
        <p:txBody>
          <a:bodyPr anchor="b"/>
          <a:lstStyle>
            <a:lvl1pPr marL="0" indent="0">
              <a:buNone/>
              <a:defRPr sz="1350" b="1"/>
            </a:lvl1pPr>
            <a:lvl2pPr marL="257169" indent="0">
              <a:buNone/>
              <a:defRPr sz="1125" b="1"/>
            </a:lvl2pPr>
            <a:lvl3pPr marL="514337" indent="0">
              <a:buNone/>
              <a:defRPr sz="1013" b="1"/>
            </a:lvl3pPr>
            <a:lvl4pPr marL="771506" indent="0">
              <a:buNone/>
              <a:defRPr sz="900" b="1"/>
            </a:lvl4pPr>
            <a:lvl5pPr marL="1028675" indent="0">
              <a:buNone/>
              <a:defRPr sz="900" b="1"/>
            </a:lvl5pPr>
            <a:lvl6pPr marL="1285843" indent="0">
              <a:buNone/>
              <a:defRPr sz="900" b="1"/>
            </a:lvl6pPr>
            <a:lvl7pPr marL="1543011" indent="0">
              <a:buNone/>
              <a:defRPr sz="900" b="1"/>
            </a:lvl7pPr>
            <a:lvl8pPr marL="1800180" indent="0">
              <a:buNone/>
              <a:defRPr sz="900" b="1"/>
            </a:lvl8pPr>
            <a:lvl9pPr marL="2057349" indent="0">
              <a:buNone/>
              <a:defRPr sz="900" b="1"/>
            </a:lvl9pPr>
          </a:lstStyle>
          <a:p>
            <a:pPr lvl="0"/>
            <a:r>
              <a:rPr lang="en-AU"/>
              <a:t>Click to edit Master text styles</a:t>
            </a:r>
          </a:p>
        </p:txBody>
      </p:sp>
      <p:sp>
        <p:nvSpPr>
          <p:cNvPr id="6" name="Content Placeholder 5"/>
          <p:cNvSpPr>
            <a:spLocks noGrp="1"/>
          </p:cNvSpPr>
          <p:nvPr>
            <p:ph sz="quarter" idx="4"/>
          </p:nvPr>
        </p:nvSpPr>
        <p:spPr>
          <a:xfrm>
            <a:off x="4645032" y="1631156"/>
            <a:ext cx="4041775" cy="2963466"/>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7" name="Date Placeholder 6"/>
          <p:cNvSpPr>
            <a:spLocks noGrp="1"/>
          </p:cNvSpPr>
          <p:nvPr>
            <p:ph type="dt" sz="half" idx="10"/>
          </p:nvPr>
        </p:nvSpPr>
        <p:spPr/>
        <p:txBody>
          <a:bodyPr/>
          <a:lstStyle/>
          <a:p>
            <a:fld id="{D0DD9047-097B-AC4D-8102-B8AB0AF28BB2}" type="datetimeFigureOut">
              <a:rPr lang="en-AU"/>
              <a:pPr/>
              <a:t>8/05/2019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EC7E3B0-B2C7-654D-92E0-94F81AB27A50}" type="slidenum">
              <a:rPr/>
              <a:pPr/>
              <a:t>‹#›</a:t>
            </a:fld>
            <a:endParaRPr lang="en-US"/>
          </a:p>
        </p:txBody>
      </p:sp>
    </p:spTree>
    <p:extLst>
      <p:ext uri="{BB962C8B-B14F-4D97-AF65-F5344CB8AC3E}">
        <p14:creationId xmlns:p14="http://schemas.microsoft.com/office/powerpoint/2010/main" val="7895983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Date Placeholder 2"/>
          <p:cNvSpPr>
            <a:spLocks noGrp="1"/>
          </p:cNvSpPr>
          <p:nvPr>
            <p:ph type="dt" sz="half" idx="10"/>
          </p:nvPr>
        </p:nvSpPr>
        <p:spPr/>
        <p:txBody>
          <a:bodyPr/>
          <a:lstStyle/>
          <a:p>
            <a:fld id="{D0DD9047-097B-AC4D-8102-B8AB0AF28BB2}" type="datetimeFigureOut">
              <a:rPr lang="en-AU"/>
              <a:pPr/>
              <a:t>8/05/2019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EC7E3B0-B2C7-654D-92E0-94F81AB27A50}" type="slidenum">
              <a:rPr/>
              <a:pPr/>
              <a:t>‹#›</a:t>
            </a:fld>
            <a:endParaRPr lang="en-US"/>
          </a:p>
        </p:txBody>
      </p:sp>
    </p:spTree>
    <p:extLst>
      <p:ext uri="{BB962C8B-B14F-4D97-AF65-F5344CB8AC3E}">
        <p14:creationId xmlns:p14="http://schemas.microsoft.com/office/powerpoint/2010/main" val="21560369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DD9047-097B-AC4D-8102-B8AB0AF28BB2}" type="datetimeFigureOut">
              <a:rPr lang="en-AU"/>
              <a:pPr/>
              <a:t>8/05/2019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EC7E3B0-B2C7-654D-92E0-94F81AB27A50}" type="slidenum">
              <a:rPr/>
              <a:pPr/>
              <a:t>‹#›</a:t>
            </a:fld>
            <a:endParaRPr lang="en-US"/>
          </a:p>
        </p:txBody>
      </p:sp>
    </p:spTree>
    <p:extLst>
      <p:ext uri="{BB962C8B-B14F-4D97-AF65-F5344CB8AC3E}">
        <p14:creationId xmlns:p14="http://schemas.microsoft.com/office/powerpoint/2010/main" val="33871441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04790"/>
            <a:ext cx="3008313" cy="871538"/>
          </a:xfrm>
        </p:spPr>
        <p:txBody>
          <a:bodyPr anchor="b"/>
          <a:lstStyle>
            <a:lvl1pPr algn="l">
              <a:defRPr sz="1125" b="1"/>
            </a:lvl1pPr>
          </a:lstStyle>
          <a:p>
            <a:r>
              <a:rPr lang="en-AU"/>
              <a:t>Click to edit Master title style</a:t>
            </a:r>
            <a:endParaRPr lang="en-US"/>
          </a:p>
        </p:txBody>
      </p:sp>
      <p:sp>
        <p:nvSpPr>
          <p:cNvPr id="3" name="Content Placeholder 2"/>
          <p:cNvSpPr>
            <a:spLocks noGrp="1"/>
          </p:cNvSpPr>
          <p:nvPr>
            <p:ph idx="1"/>
          </p:nvPr>
        </p:nvSpPr>
        <p:spPr>
          <a:xfrm>
            <a:off x="3575050" y="204793"/>
            <a:ext cx="5111750" cy="438983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Text Placeholder 3"/>
          <p:cNvSpPr>
            <a:spLocks noGrp="1"/>
          </p:cNvSpPr>
          <p:nvPr>
            <p:ph type="body" sz="half" idx="2"/>
          </p:nvPr>
        </p:nvSpPr>
        <p:spPr>
          <a:xfrm>
            <a:off x="457206" y="1076328"/>
            <a:ext cx="3008313" cy="3518297"/>
          </a:xfrm>
        </p:spPr>
        <p:txBody>
          <a:bodyPr/>
          <a:lstStyle>
            <a:lvl1pPr marL="0" indent="0">
              <a:buNone/>
              <a:defRPr sz="788"/>
            </a:lvl1pPr>
            <a:lvl2pPr marL="257169" indent="0">
              <a:buNone/>
              <a:defRPr sz="675"/>
            </a:lvl2pPr>
            <a:lvl3pPr marL="514337" indent="0">
              <a:buNone/>
              <a:defRPr sz="563"/>
            </a:lvl3pPr>
            <a:lvl4pPr marL="771506" indent="0">
              <a:buNone/>
              <a:defRPr sz="506"/>
            </a:lvl4pPr>
            <a:lvl5pPr marL="1028675" indent="0">
              <a:buNone/>
              <a:defRPr sz="506"/>
            </a:lvl5pPr>
            <a:lvl6pPr marL="1285843" indent="0">
              <a:buNone/>
              <a:defRPr sz="506"/>
            </a:lvl6pPr>
            <a:lvl7pPr marL="1543011" indent="0">
              <a:buNone/>
              <a:defRPr sz="506"/>
            </a:lvl7pPr>
            <a:lvl8pPr marL="1800180" indent="0">
              <a:buNone/>
              <a:defRPr sz="506"/>
            </a:lvl8pPr>
            <a:lvl9pPr marL="2057349" indent="0">
              <a:buNone/>
              <a:defRPr sz="506"/>
            </a:lvl9pPr>
          </a:lstStyle>
          <a:p>
            <a:pPr lvl="0"/>
            <a:r>
              <a:rPr lang="en-AU"/>
              <a:t>Click to edit Master text styles</a:t>
            </a:r>
          </a:p>
        </p:txBody>
      </p:sp>
      <p:sp>
        <p:nvSpPr>
          <p:cNvPr id="5" name="Date Placeholder 4"/>
          <p:cNvSpPr>
            <a:spLocks noGrp="1"/>
          </p:cNvSpPr>
          <p:nvPr>
            <p:ph type="dt" sz="half" idx="10"/>
          </p:nvPr>
        </p:nvSpPr>
        <p:spPr/>
        <p:txBody>
          <a:bodyPr/>
          <a:lstStyle/>
          <a:p>
            <a:fld id="{D0DD9047-097B-AC4D-8102-B8AB0AF28BB2}" type="datetimeFigureOut">
              <a:rPr lang="en-AU"/>
              <a:pPr/>
              <a:t>8/05/2019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C7E3B0-B2C7-654D-92E0-94F81AB27A50}" type="slidenum">
              <a:rPr/>
              <a:pPr/>
              <a:t>‹#›</a:t>
            </a:fld>
            <a:endParaRPr lang="en-US"/>
          </a:p>
        </p:txBody>
      </p:sp>
    </p:spTree>
    <p:extLst>
      <p:ext uri="{BB962C8B-B14F-4D97-AF65-F5344CB8AC3E}">
        <p14:creationId xmlns:p14="http://schemas.microsoft.com/office/powerpoint/2010/main" val="21884768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Content Placeholder 2"/>
          <p:cNvSpPr>
            <a:spLocks noGrp="1"/>
          </p:cNvSpPr>
          <p:nvPr>
            <p:ph idx="1"/>
          </p:nvPr>
        </p:nvSpPr>
        <p:spPr/>
        <p:txBody>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p>
            <a:fld id="{D0DD9047-097B-AC4D-8102-B8AB0AF28BB2}" type="datetimeFigureOut">
              <a:rPr lang="en-AU"/>
              <a:pPr/>
              <a:t>8/05/2019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C7E3B0-B2C7-654D-92E0-94F81AB27A50}" type="slidenum">
              <a: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4"/>
            <a:ext cx="5486400" cy="425054"/>
          </a:xfrm>
        </p:spPr>
        <p:txBody>
          <a:bodyPr anchor="b"/>
          <a:lstStyle>
            <a:lvl1pPr algn="l">
              <a:defRPr sz="1125" b="1"/>
            </a:lvl1pPr>
          </a:lstStyle>
          <a:p>
            <a:r>
              <a:rPr lang="en-AU"/>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1800"/>
            </a:lvl1pPr>
            <a:lvl2pPr marL="257169" indent="0">
              <a:buNone/>
              <a:defRPr sz="1575"/>
            </a:lvl2pPr>
            <a:lvl3pPr marL="514337" indent="0">
              <a:buNone/>
              <a:defRPr sz="1350"/>
            </a:lvl3pPr>
            <a:lvl4pPr marL="771506" indent="0">
              <a:buNone/>
              <a:defRPr sz="1125"/>
            </a:lvl4pPr>
            <a:lvl5pPr marL="1028675" indent="0">
              <a:buNone/>
              <a:defRPr sz="1125"/>
            </a:lvl5pPr>
            <a:lvl6pPr marL="1285843" indent="0">
              <a:buNone/>
              <a:defRPr sz="1125"/>
            </a:lvl6pPr>
            <a:lvl7pPr marL="1543011" indent="0">
              <a:buNone/>
              <a:defRPr sz="1125"/>
            </a:lvl7pPr>
            <a:lvl8pPr marL="1800180" indent="0">
              <a:buNone/>
              <a:defRPr sz="1125"/>
            </a:lvl8pPr>
            <a:lvl9pPr marL="2057349" indent="0">
              <a:buNone/>
              <a:defRPr sz="1125"/>
            </a:lvl9pPr>
          </a:lstStyle>
          <a:p>
            <a:endParaRPr lang="en-US"/>
          </a:p>
        </p:txBody>
      </p:sp>
      <p:sp>
        <p:nvSpPr>
          <p:cNvPr id="4" name="Text Placeholder 3"/>
          <p:cNvSpPr>
            <a:spLocks noGrp="1"/>
          </p:cNvSpPr>
          <p:nvPr>
            <p:ph type="body" sz="half" idx="2"/>
          </p:nvPr>
        </p:nvSpPr>
        <p:spPr>
          <a:xfrm>
            <a:off x="1792288" y="4025508"/>
            <a:ext cx="5486400" cy="603647"/>
          </a:xfrm>
        </p:spPr>
        <p:txBody>
          <a:bodyPr/>
          <a:lstStyle>
            <a:lvl1pPr marL="0" indent="0">
              <a:buNone/>
              <a:defRPr sz="788"/>
            </a:lvl1pPr>
            <a:lvl2pPr marL="257169" indent="0">
              <a:buNone/>
              <a:defRPr sz="675"/>
            </a:lvl2pPr>
            <a:lvl3pPr marL="514337" indent="0">
              <a:buNone/>
              <a:defRPr sz="563"/>
            </a:lvl3pPr>
            <a:lvl4pPr marL="771506" indent="0">
              <a:buNone/>
              <a:defRPr sz="506"/>
            </a:lvl4pPr>
            <a:lvl5pPr marL="1028675" indent="0">
              <a:buNone/>
              <a:defRPr sz="506"/>
            </a:lvl5pPr>
            <a:lvl6pPr marL="1285843" indent="0">
              <a:buNone/>
              <a:defRPr sz="506"/>
            </a:lvl6pPr>
            <a:lvl7pPr marL="1543011" indent="0">
              <a:buNone/>
              <a:defRPr sz="506"/>
            </a:lvl7pPr>
            <a:lvl8pPr marL="1800180" indent="0">
              <a:buNone/>
              <a:defRPr sz="506"/>
            </a:lvl8pPr>
            <a:lvl9pPr marL="2057349" indent="0">
              <a:buNone/>
              <a:defRPr sz="506"/>
            </a:lvl9pPr>
          </a:lstStyle>
          <a:p>
            <a:pPr lvl="0"/>
            <a:r>
              <a:rPr lang="en-AU"/>
              <a:t>Click to edit Master text styles</a:t>
            </a:r>
          </a:p>
        </p:txBody>
      </p:sp>
      <p:sp>
        <p:nvSpPr>
          <p:cNvPr id="5" name="Date Placeholder 4"/>
          <p:cNvSpPr>
            <a:spLocks noGrp="1"/>
          </p:cNvSpPr>
          <p:nvPr>
            <p:ph type="dt" sz="half" idx="10"/>
          </p:nvPr>
        </p:nvSpPr>
        <p:spPr/>
        <p:txBody>
          <a:bodyPr/>
          <a:lstStyle/>
          <a:p>
            <a:fld id="{D0DD9047-097B-AC4D-8102-B8AB0AF28BB2}" type="datetimeFigureOut">
              <a:rPr lang="en-AU"/>
              <a:pPr/>
              <a:t>8/05/2019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C7E3B0-B2C7-654D-92E0-94F81AB27A50}" type="slidenum">
              <a:rPr/>
              <a:pPr/>
              <a:t>‹#›</a:t>
            </a:fld>
            <a:endParaRPr lang="en-US"/>
          </a:p>
        </p:txBody>
      </p:sp>
    </p:spTree>
    <p:extLst>
      <p:ext uri="{BB962C8B-B14F-4D97-AF65-F5344CB8AC3E}">
        <p14:creationId xmlns:p14="http://schemas.microsoft.com/office/powerpoint/2010/main" val="17328388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p>
            <a:fld id="{D0DD9047-097B-AC4D-8102-B8AB0AF28BB2}" type="datetimeFigureOut">
              <a:rPr lang="en-AU"/>
              <a:pPr/>
              <a:t>8/05/2019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C7E3B0-B2C7-654D-92E0-94F81AB27A50}" type="slidenum">
              <a:rPr/>
              <a:pPr/>
              <a:t>‹#›</a:t>
            </a:fld>
            <a:endParaRPr lang="en-US"/>
          </a:p>
        </p:txBody>
      </p:sp>
    </p:spTree>
    <p:extLst>
      <p:ext uri="{BB962C8B-B14F-4D97-AF65-F5344CB8AC3E}">
        <p14:creationId xmlns:p14="http://schemas.microsoft.com/office/powerpoint/2010/main" val="33893902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3"/>
            <a:ext cx="2057400" cy="4388644"/>
          </a:xfrm>
        </p:spPr>
        <p:txBody>
          <a:bodyPr vert="eaVert"/>
          <a:lstStyle/>
          <a:p>
            <a:r>
              <a:rPr lang="en-AU"/>
              <a:t>Click to edit Master title style</a:t>
            </a:r>
            <a:endParaRPr lang="en-US"/>
          </a:p>
        </p:txBody>
      </p:sp>
      <p:sp>
        <p:nvSpPr>
          <p:cNvPr id="3" name="Vertical Text Placeholder 2"/>
          <p:cNvSpPr>
            <a:spLocks noGrp="1"/>
          </p:cNvSpPr>
          <p:nvPr>
            <p:ph type="body" orient="vert" idx="1"/>
          </p:nvPr>
        </p:nvSpPr>
        <p:spPr>
          <a:xfrm>
            <a:off x="457200" y="205983"/>
            <a:ext cx="6019800" cy="4388644"/>
          </a:xfrm>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p>
            <a:fld id="{D0DD9047-097B-AC4D-8102-B8AB0AF28BB2}" type="datetimeFigureOut">
              <a:rPr lang="en-AU"/>
              <a:pPr/>
              <a:t>8/05/2019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C7E3B0-B2C7-654D-92E0-94F81AB27A50}" type="slidenum">
              <a:rPr/>
              <a:pPr/>
              <a:t>‹#›</a:t>
            </a:fld>
            <a:endParaRPr lang="en-US"/>
          </a:p>
        </p:txBody>
      </p:sp>
    </p:spTree>
    <p:extLst>
      <p:ext uri="{BB962C8B-B14F-4D97-AF65-F5344CB8AC3E}">
        <p14:creationId xmlns:p14="http://schemas.microsoft.com/office/powerpoint/2010/main" val="42000972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590803" y="1714507"/>
            <a:ext cx="6180224" cy="1102519"/>
          </a:xfrm>
        </p:spPr>
        <p:txBody>
          <a:bodyPr anchor="t"/>
          <a:lstStyle>
            <a:lvl1pPr algn="r">
              <a:defRPr b="0" cap="small" baseline="0">
                <a:solidFill>
                  <a:srgbClr val="003300"/>
                </a:solidFill>
              </a:defRPr>
            </a:lvl1pPr>
          </a:lstStyle>
          <a:p>
            <a:r>
              <a:rPr lang="en-US" dirty="0"/>
              <a:t>Click to edit master title style</a:t>
            </a:r>
          </a:p>
        </p:txBody>
      </p:sp>
      <p:sp>
        <p:nvSpPr>
          <p:cNvPr id="3" name="Subtitle 2"/>
          <p:cNvSpPr>
            <a:spLocks noGrp="1"/>
          </p:cNvSpPr>
          <p:nvPr>
            <p:ph type="subTitle" idx="1"/>
          </p:nvPr>
        </p:nvSpPr>
        <p:spPr>
          <a:xfrm>
            <a:off x="3962403" y="3028950"/>
            <a:ext cx="4772528" cy="742950"/>
          </a:xfrm>
        </p:spPr>
        <p:txBody>
          <a:bodyPr>
            <a:normAutofit/>
          </a:bodyPr>
          <a:lstStyle>
            <a:lvl1pPr marL="0" indent="0" algn="r">
              <a:buNone/>
              <a:defRPr sz="1125" b="0">
                <a:solidFill>
                  <a:schemeClr val="tx1"/>
                </a:solidFill>
                <a:latin typeface="Futura Light"/>
                <a:cs typeface="Futura Light"/>
              </a:defRPr>
            </a:lvl1pPr>
            <a:lvl2pPr marL="257176"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1" indent="0" algn="ctr">
              <a:buNone/>
              <a:defRPr>
                <a:solidFill>
                  <a:schemeClr val="tx1">
                    <a:tint val="75000"/>
                  </a:schemeClr>
                </a:solidFill>
              </a:defRPr>
            </a:lvl5pPr>
            <a:lvl6pPr marL="1285875" indent="0" algn="ctr">
              <a:buNone/>
              <a:defRPr>
                <a:solidFill>
                  <a:schemeClr val="tx1">
                    <a:tint val="75000"/>
                  </a:schemeClr>
                </a:solidFill>
              </a:defRPr>
            </a:lvl6pPr>
            <a:lvl7pPr marL="1543051" indent="0" algn="ctr">
              <a:buNone/>
              <a:defRPr>
                <a:solidFill>
                  <a:schemeClr val="tx1">
                    <a:tint val="75000"/>
                  </a:schemeClr>
                </a:solidFill>
              </a:defRPr>
            </a:lvl7pPr>
            <a:lvl8pPr marL="1800225" indent="0" algn="ctr">
              <a:buNone/>
              <a:defRPr>
                <a:solidFill>
                  <a:schemeClr val="tx1">
                    <a:tint val="75000"/>
                  </a:schemeClr>
                </a:solidFill>
              </a:defRPr>
            </a:lvl8pPr>
            <a:lvl9pPr marL="2057399" indent="0" algn="ctr">
              <a:buNone/>
              <a:defRPr>
                <a:solidFill>
                  <a:schemeClr val="tx1">
                    <a:tint val="75000"/>
                  </a:schemeClr>
                </a:solidFill>
              </a:defRPr>
            </a:lvl9pPr>
          </a:lstStyle>
          <a:p>
            <a:r>
              <a:rPr lang="en-AU" dirty="0"/>
              <a:t>Click to edit Master subtitle style</a:t>
            </a:r>
            <a:endParaRPr lang="en-US" dirty="0"/>
          </a:p>
        </p:txBody>
      </p:sp>
      <p:sp>
        <p:nvSpPr>
          <p:cNvPr id="10" name="Picture Placeholder 9"/>
          <p:cNvSpPr>
            <a:spLocks noGrp="1"/>
          </p:cNvSpPr>
          <p:nvPr>
            <p:ph type="pic" sz="quarter" idx="13" hasCustomPrompt="1"/>
          </p:nvPr>
        </p:nvSpPr>
        <p:spPr>
          <a:xfrm>
            <a:off x="6858000" y="3829050"/>
            <a:ext cx="1828800" cy="742950"/>
          </a:xfrm>
        </p:spPr>
        <p:txBody>
          <a:bodyPr>
            <a:normAutofit/>
          </a:bodyPr>
          <a:lstStyle>
            <a:lvl1pPr marL="0" indent="0" algn="ctr">
              <a:buNone/>
              <a:defRPr sz="1125" baseline="0"/>
            </a:lvl1pPr>
          </a:lstStyle>
          <a:p>
            <a:r>
              <a:rPr lang="en-US" dirty="0"/>
              <a:t>Company Logo</a:t>
            </a:r>
          </a:p>
        </p:txBody>
      </p:sp>
    </p:spTree>
    <p:extLst>
      <p:ext uri="{BB962C8B-B14F-4D97-AF65-F5344CB8AC3E}">
        <p14:creationId xmlns:p14="http://schemas.microsoft.com/office/powerpoint/2010/main" val="144697243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0" y="2286000"/>
            <a:ext cx="4343400" cy="1021556"/>
          </a:xfrm>
        </p:spPr>
        <p:txBody>
          <a:bodyPr anchor="b" anchorCtr="0"/>
          <a:lstStyle>
            <a:lvl1pPr algn="l">
              <a:defRPr sz="2250" b="0" cap="small" baseline="0">
                <a:solidFill>
                  <a:srgbClr val="003300"/>
                </a:solidFill>
              </a:defRPr>
            </a:lvl1pPr>
          </a:lstStyle>
          <a:p>
            <a:r>
              <a:rPr lang="en-US" dirty="0"/>
              <a:t>Click to edit master title style</a:t>
            </a:r>
          </a:p>
        </p:txBody>
      </p:sp>
      <p:sp>
        <p:nvSpPr>
          <p:cNvPr id="4" name="Date Placeholder 3"/>
          <p:cNvSpPr>
            <a:spLocks noGrp="1"/>
          </p:cNvSpPr>
          <p:nvPr>
            <p:ph type="dt" sz="half" idx="10"/>
          </p:nvPr>
        </p:nvSpPr>
        <p:spPr/>
        <p:txBody>
          <a:bodyPr/>
          <a:lstStyle/>
          <a:p>
            <a:fld id="{757B281C-5159-4971-8228-52B9A72E9ED2}" type="datetimeFigureOut">
              <a:rPr lang="en-US" smtClean="0"/>
              <a:pPr/>
              <a:t>5/8/2019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D6E5A2-EC83-451F-A719-9AC1370DD5CF}" type="slidenum">
              <a:rPr lang="en-US" smtClean="0"/>
              <a:pPr/>
              <a:t>‹#›</a:t>
            </a:fld>
            <a:endParaRPr lang="en-US" dirty="0"/>
          </a:p>
        </p:txBody>
      </p:sp>
      <p:sp>
        <p:nvSpPr>
          <p:cNvPr id="10" name="Picture Placeholder 9"/>
          <p:cNvSpPr>
            <a:spLocks noGrp="1"/>
          </p:cNvSpPr>
          <p:nvPr>
            <p:ph type="pic" sz="quarter" idx="13" hasCustomPrompt="1"/>
          </p:nvPr>
        </p:nvSpPr>
        <p:spPr>
          <a:xfrm>
            <a:off x="6781800" y="4000500"/>
            <a:ext cx="2133600" cy="742950"/>
          </a:xfrm>
        </p:spPr>
        <p:txBody>
          <a:bodyPr>
            <a:normAutofit/>
          </a:bodyPr>
          <a:lstStyle>
            <a:lvl1pPr marL="0" indent="0" algn="ctr">
              <a:buNone/>
              <a:defRPr sz="1050"/>
            </a:lvl1pPr>
          </a:lstStyle>
          <a:p>
            <a:r>
              <a:rPr lang="en-US" dirty="0"/>
              <a:t>Company Logo</a:t>
            </a:r>
          </a:p>
        </p:txBody>
      </p:sp>
    </p:spTree>
    <p:extLst>
      <p:ext uri="{BB962C8B-B14F-4D97-AF65-F5344CB8AC3E}">
        <p14:creationId xmlns:p14="http://schemas.microsoft.com/office/powerpoint/2010/main" val="17900342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3548" y="1"/>
            <a:ext cx="9100457" cy="5159828"/>
          </a:xfrm>
          <a:prstGeom prst="rect">
            <a:avLst/>
          </a:prstGeom>
        </p:spPr>
      </p:pic>
      <p:sp>
        <p:nvSpPr>
          <p:cNvPr id="2" name="Title 1"/>
          <p:cNvSpPr>
            <a:spLocks noGrp="1"/>
          </p:cNvSpPr>
          <p:nvPr>
            <p:ph type="title" hasCustomPrompt="1"/>
          </p:nvPr>
        </p:nvSpPr>
        <p:spPr>
          <a:xfrm>
            <a:off x="4572000" y="2286000"/>
            <a:ext cx="4343400" cy="1021556"/>
          </a:xfrm>
        </p:spPr>
        <p:txBody>
          <a:bodyPr anchor="b" anchorCtr="0"/>
          <a:lstStyle>
            <a:lvl1pPr algn="l">
              <a:defRPr sz="2250" b="0" cap="small" baseline="0">
                <a:solidFill>
                  <a:srgbClr val="003300"/>
                </a:solidFill>
              </a:defRPr>
            </a:lvl1pPr>
          </a:lstStyle>
          <a:p>
            <a:r>
              <a:rPr lang="en-US" dirty="0"/>
              <a:t>Click to edit master title style</a:t>
            </a:r>
          </a:p>
        </p:txBody>
      </p:sp>
      <p:sp>
        <p:nvSpPr>
          <p:cNvPr id="4" name="Date Placeholder 3"/>
          <p:cNvSpPr>
            <a:spLocks noGrp="1"/>
          </p:cNvSpPr>
          <p:nvPr>
            <p:ph type="dt" sz="half" idx="10"/>
          </p:nvPr>
        </p:nvSpPr>
        <p:spPr/>
        <p:txBody>
          <a:bodyPr/>
          <a:lstStyle/>
          <a:p>
            <a:fld id="{757B281C-5159-4971-8228-52B9A72E9ED2}" type="datetimeFigureOut">
              <a:rPr lang="en-US" smtClean="0"/>
              <a:pPr/>
              <a:t>5/8/2019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D6E5A2-EC83-451F-A719-9AC1370DD5CF}" type="slidenum">
              <a:rPr lang="en-US" smtClean="0"/>
              <a:pPr/>
              <a:t>‹#›</a:t>
            </a:fld>
            <a:endParaRPr lang="en-US" dirty="0"/>
          </a:p>
        </p:txBody>
      </p:sp>
      <p:sp>
        <p:nvSpPr>
          <p:cNvPr id="10" name="Picture Placeholder 9"/>
          <p:cNvSpPr>
            <a:spLocks noGrp="1"/>
          </p:cNvSpPr>
          <p:nvPr>
            <p:ph type="pic" sz="quarter" idx="13" hasCustomPrompt="1"/>
          </p:nvPr>
        </p:nvSpPr>
        <p:spPr>
          <a:xfrm>
            <a:off x="6781800" y="4000500"/>
            <a:ext cx="2133600" cy="742950"/>
          </a:xfrm>
        </p:spPr>
        <p:txBody>
          <a:bodyPr>
            <a:normAutofit/>
          </a:bodyPr>
          <a:lstStyle>
            <a:lvl1pPr marL="0" indent="0" algn="ctr">
              <a:buNone/>
              <a:defRPr sz="1050"/>
            </a:lvl1pPr>
          </a:lstStyle>
          <a:p>
            <a:r>
              <a:rPr lang="en-US" dirty="0"/>
              <a:t>Company Logo</a:t>
            </a:r>
          </a:p>
        </p:txBody>
      </p:sp>
    </p:spTree>
    <p:extLst>
      <p:ext uri="{BB962C8B-B14F-4D97-AF65-F5344CB8AC3E}">
        <p14:creationId xmlns:p14="http://schemas.microsoft.com/office/powerpoint/2010/main" val="177632446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2000" y="202224"/>
            <a:ext cx="8077200" cy="857250"/>
          </a:xfrm>
        </p:spPr>
        <p:txBody>
          <a:bodyPr anchor="ctr" anchorCtr="0"/>
          <a:lstStyle>
            <a:lvl1pPr algn="l">
              <a:defRPr lang="en-US" dirty="0"/>
            </a:lvl1pPr>
          </a:lstStyle>
          <a:p>
            <a:r>
              <a:rPr lang="en-US" dirty="0"/>
              <a:t>Click To Edit Master Title Style</a:t>
            </a:r>
          </a:p>
        </p:txBody>
      </p:sp>
      <p:sp>
        <p:nvSpPr>
          <p:cNvPr id="3" name="Content Placeholder 2"/>
          <p:cNvSpPr>
            <a:spLocks noGrp="1"/>
          </p:cNvSpPr>
          <p:nvPr>
            <p:ph idx="1"/>
          </p:nvPr>
        </p:nvSpPr>
        <p:spPr>
          <a:xfrm>
            <a:off x="762000" y="1197310"/>
            <a:ext cx="8077200" cy="3223022"/>
          </a:xfrm>
        </p:spPr>
        <p:txBody>
          <a:bodyPr>
            <a:normAutofit/>
          </a:bodyPr>
          <a:lstStyle>
            <a:lvl1pPr>
              <a:defRPr sz="1800">
                <a:latin typeface="Futura Light"/>
                <a:cs typeface="Futura Light"/>
              </a:defRPr>
            </a:lvl1pPr>
            <a:lvl2pPr>
              <a:defRPr sz="1575">
                <a:latin typeface="Futura Light"/>
                <a:cs typeface="Futura Light"/>
              </a:defRPr>
            </a:lvl2pPr>
            <a:lvl3pPr>
              <a:defRPr sz="1350">
                <a:latin typeface="Futura Light"/>
                <a:cs typeface="Futura Light"/>
              </a:defRPr>
            </a:lvl3pPr>
            <a:lvl4pPr>
              <a:defRPr sz="1350">
                <a:latin typeface="Futura Light"/>
                <a:cs typeface="Futura Light"/>
              </a:defRPr>
            </a:lvl4pPr>
            <a:lvl5pPr>
              <a:defRPr sz="1350">
                <a:latin typeface="Futura Light"/>
                <a:cs typeface="Futura Light"/>
              </a:defRPr>
            </a:lvl5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4" name="Date Placeholder 3"/>
          <p:cNvSpPr>
            <a:spLocks noGrp="1"/>
          </p:cNvSpPr>
          <p:nvPr>
            <p:ph type="dt" sz="half" idx="10"/>
          </p:nvPr>
        </p:nvSpPr>
        <p:spPr/>
        <p:txBody>
          <a:bodyPr/>
          <a:lstStyle/>
          <a:p>
            <a:fld id="{757B281C-5159-4971-8228-52B9A72E9ED2}" type="datetimeFigureOut">
              <a:rPr lang="en-US" smtClean="0"/>
              <a:pPr/>
              <a:t>5/8/2019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705600" y="4767267"/>
            <a:ext cx="2133600" cy="273844"/>
          </a:xfrm>
        </p:spPr>
        <p:txBody>
          <a:bodyPr/>
          <a:lstStyle/>
          <a:p>
            <a:fld id="{33D6E5A2-EC83-451F-A719-9AC1370DD5CF}" type="slidenum">
              <a:rPr lang="en-US" smtClean="0"/>
              <a:pPr/>
              <a:t>‹#›</a:t>
            </a:fld>
            <a:endParaRPr lang="en-US" dirty="0"/>
          </a:p>
        </p:txBody>
      </p:sp>
    </p:spTree>
    <p:extLst>
      <p:ext uri="{BB962C8B-B14F-4D97-AF65-F5344CB8AC3E}">
        <p14:creationId xmlns:p14="http://schemas.microsoft.com/office/powerpoint/2010/main" val="404770444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Content Placeholder 2"/>
          <p:cNvSpPr>
            <a:spLocks noGrp="1"/>
          </p:cNvSpPr>
          <p:nvPr>
            <p:ph sz="half" idx="1"/>
          </p:nvPr>
        </p:nvSpPr>
        <p:spPr>
          <a:xfrm>
            <a:off x="685800" y="1200155"/>
            <a:ext cx="4038600" cy="3394472"/>
          </a:xfrm>
        </p:spPr>
        <p:txBody>
          <a:bodyPr/>
          <a:lstStyle>
            <a:lvl1pPr>
              <a:defRPr sz="1575"/>
            </a:lvl1pPr>
            <a:lvl2pPr>
              <a:defRPr sz="1350"/>
            </a:lvl2pPr>
            <a:lvl3pPr>
              <a:defRPr sz="1125"/>
            </a:lvl3pPr>
            <a:lvl4pPr>
              <a:defRPr sz="1050"/>
            </a:lvl4pPr>
            <a:lvl5pPr>
              <a:defRPr sz="1050"/>
            </a:lvl5pPr>
            <a:lvl6pPr>
              <a:defRPr sz="1050"/>
            </a:lvl6pPr>
            <a:lvl7pPr>
              <a:defRPr sz="1050"/>
            </a:lvl7pPr>
            <a:lvl8pPr>
              <a:defRPr sz="1050"/>
            </a:lvl8pPr>
            <a:lvl9pPr>
              <a:defRPr sz="1050"/>
            </a:lvl9p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4" name="Content Placeholder 3"/>
          <p:cNvSpPr>
            <a:spLocks noGrp="1"/>
          </p:cNvSpPr>
          <p:nvPr>
            <p:ph sz="half" idx="2"/>
          </p:nvPr>
        </p:nvSpPr>
        <p:spPr>
          <a:xfrm>
            <a:off x="4876800" y="1200155"/>
            <a:ext cx="4038600" cy="3394472"/>
          </a:xfrm>
        </p:spPr>
        <p:txBody>
          <a:bodyPr/>
          <a:lstStyle>
            <a:lvl1pPr>
              <a:defRPr sz="1575"/>
            </a:lvl1pPr>
            <a:lvl2pPr>
              <a:defRPr sz="1350"/>
            </a:lvl2pPr>
            <a:lvl3pPr>
              <a:defRPr sz="1125"/>
            </a:lvl3pPr>
            <a:lvl4pPr>
              <a:defRPr sz="1050"/>
            </a:lvl4pPr>
            <a:lvl5pPr>
              <a:defRPr sz="1050"/>
            </a:lvl5pPr>
            <a:lvl6pPr>
              <a:defRPr sz="1050"/>
            </a:lvl6pPr>
            <a:lvl7pPr>
              <a:defRPr sz="1050"/>
            </a:lvl7pPr>
            <a:lvl8pPr>
              <a:defRPr sz="1050"/>
            </a:lvl8pPr>
            <a:lvl9pPr>
              <a:defRPr sz="105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Date Placeholder 4"/>
          <p:cNvSpPr>
            <a:spLocks noGrp="1"/>
          </p:cNvSpPr>
          <p:nvPr>
            <p:ph type="dt" sz="half" idx="10"/>
          </p:nvPr>
        </p:nvSpPr>
        <p:spPr/>
        <p:txBody>
          <a:bodyPr/>
          <a:lstStyle/>
          <a:p>
            <a:fld id="{757B281C-5159-4971-8228-52B9A72E9ED2}" type="datetimeFigureOut">
              <a:rPr lang="en-US" smtClean="0"/>
              <a:pPr/>
              <a:t>5/8/2019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D6E5A2-EC83-451F-A719-9AC1370DD5CF}" type="slidenum">
              <a:rPr lang="en-US" smtClean="0"/>
              <a:pPr/>
              <a:t>‹#›</a:t>
            </a:fld>
            <a:endParaRPr lang="en-US" dirty="0"/>
          </a:p>
        </p:txBody>
      </p:sp>
    </p:spTree>
    <p:extLst>
      <p:ext uri="{BB962C8B-B14F-4D97-AF65-F5344CB8AC3E}">
        <p14:creationId xmlns:p14="http://schemas.microsoft.com/office/powerpoint/2010/main" val="152341619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a:t>Click to edit Master title style</a:t>
            </a:r>
            <a:endParaRPr lang="en-US"/>
          </a:p>
        </p:txBody>
      </p:sp>
      <p:sp>
        <p:nvSpPr>
          <p:cNvPr id="3" name="Text Placeholder 2"/>
          <p:cNvSpPr>
            <a:spLocks noGrp="1"/>
          </p:cNvSpPr>
          <p:nvPr>
            <p:ph type="body" idx="1"/>
          </p:nvPr>
        </p:nvSpPr>
        <p:spPr>
          <a:xfrm>
            <a:off x="685800" y="1151335"/>
            <a:ext cx="4040188" cy="479822"/>
          </a:xfrm>
        </p:spPr>
        <p:txBody>
          <a:bodyPr anchor="b"/>
          <a:lstStyle>
            <a:lvl1pPr marL="0" indent="0">
              <a:buNone/>
              <a:defRPr sz="1350" b="1"/>
            </a:lvl1pPr>
            <a:lvl2pPr marL="257176" indent="0">
              <a:buNone/>
              <a:defRPr sz="1125" b="1"/>
            </a:lvl2pPr>
            <a:lvl3pPr marL="514350" indent="0">
              <a:buNone/>
              <a:defRPr sz="1050" b="1"/>
            </a:lvl3pPr>
            <a:lvl4pPr marL="771525" indent="0">
              <a:buNone/>
              <a:defRPr sz="900" b="1"/>
            </a:lvl4pPr>
            <a:lvl5pPr marL="1028701" indent="0">
              <a:buNone/>
              <a:defRPr sz="900" b="1"/>
            </a:lvl5pPr>
            <a:lvl6pPr marL="1285875" indent="0">
              <a:buNone/>
              <a:defRPr sz="900" b="1"/>
            </a:lvl6pPr>
            <a:lvl7pPr marL="1543051" indent="0">
              <a:buNone/>
              <a:defRPr sz="900" b="1"/>
            </a:lvl7pPr>
            <a:lvl8pPr marL="1800225" indent="0">
              <a:buNone/>
              <a:defRPr sz="900" b="1"/>
            </a:lvl8pPr>
            <a:lvl9pPr marL="2057399" indent="0">
              <a:buNone/>
              <a:defRPr sz="900" b="1"/>
            </a:lvl9pPr>
          </a:lstStyle>
          <a:p>
            <a:pPr lvl="0"/>
            <a:r>
              <a:rPr lang="en-AU" dirty="0"/>
              <a:t>Click to edit Master text styles</a:t>
            </a:r>
          </a:p>
        </p:txBody>
      </p:sp>
      <p:sp>
        <p:nvSpPr>
          <p:cNvPr id="4" name="Content Placeholder 3"/>
          <p:cNvSpPr>
            <a:spLocks noGrp="1"/>
          </p:cNvSpPr>
          <p:nvPr>
            <p:ph sz="half" idx="2"/>
          </p:nvPr>
        </p:nvSpPr>
        <p:spPr>
          <a:xfrm>
            <a:off x="685800" y="1631156"/>
            <a:ext cx="4040188" cy="2963466"/>
          </a:xfrm>
        </p:spPr>
        <p:txBody>
          <a:bodyPr/>
          <a:lstStyle>
            <a:lvl1pPr>
              <a:defRPr sz="1350"/>
            </a:lvl1pPr>
            <a:lvl2pPr>
              <a:defRPr sz="1125"/>
            </a:lvl2pPr>
            <a:lvl3pPr>
              <a:defRPr sz="1050"/>
            </a:lvl3pPr>
            <a:lvl4pPr>
              <a:defRPr sz="900"/>
            </a:lvl4pPr>
            <a:lvl5pPr>
              <a:defRPr sz="900"/>
            </a:lvl5pPr>
            <a:lvl6pPr>
              <a:defRPr sz="900"/>
            </a:lvl6pPr>
            <a:lvl7pPr>
              <a:defRPr sz="900"/>
            </a:lvl7pPr>
            <a:lvl8pPr>
              <a:defRPr sz="900"/>
            </a:lvl8pPr>
            <a:lvl9pPr>
              <a:defRPr sz="9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Text Placeholder 4"/>
          <p:cNvSpPr>
            <a:spLocks noGrp="1"/>
          </p:cNvSpPr>
          <p:nvPr>
            <p:ph type="body" sz="quarter" idx="3"/>
          </p:nvPr>
        </p:nvSpPr>
        <p:spPr>
          <a:xfrm>
            <a:off x="4873626" y="1151335"/>
            <a:ext cx="4041776" cy="479822"/>
          </a:xfrm>
        </p:spPr>
        <p:txBody>
          <a:bodyPr anchor="b"/>
          <a:lstStyle>
            <a:lvl1pPr marL="0" indent="0">
              <a:buNone/>
              <a:defRPr sz="1350" b="1"/>
            </a:lvl1pPr>
            <a:lvl2pPr marL="257176" indent="0">
              <a:buNone/>
              <a:defRPr sz="1125" b="1"/>
            </a:lvl2pPr>
            <a:lvl3pPr marL="514350" indent="0">
              <a:buNone/>
              <a:defRPr sz="1050" b="1"/>
            </a:lvl3pPr>
            <a:lvl4pPr marL="771525" indent="0">
              <a:buNone/>
              <a:defRPr sz="900" b="1"/>
            </a:lvl4pPr>
            <a:lvl5pPr marL="1028701" indent="0">
              <a:buNone/>
              <a:defRPr sz="900" b="1"/>
            </a:lvl5pPr>
            <a:lvl6pPr marL="1285875" indent="0">
              <a:buNone/>
              <a:defRPr sz="900" b="1"/>
            </a:lvl6pPr>
            <a:lvl7pPr marL="1543051" indent="0">
              <a:buNone/>
              <a:defRPr sz="900" b="1"/>
            </a:lvl7pPr>
            <a:lvl8pPr marL="1800225" indent="0">
              <a:buNone/>
              <a:defRPr sz="900" b="1"/>
            </a:lvl8pPr>
            <a:lvl9pPr marL="2057399" indent="0">
              <a:buNone/>
              <a:defRPr sz="900" b="1"/>
            </a:lvl9pPr>
          </a:lstStyle>
          <a:p>
            <a:pPr lvl="0"/>
            <a:r>
              <a:rPr lang="en-AU"/>
              <a:t>Click to edit Master text styles</a:t>
            </a:r>
          </a:p>
        </p:txBody>
      </p:sp>
      <p:sp>
        <p:nvSpPr>
          <p:cNvPr id="6" name="Content Placeholder 5"/>
          <p:cNvSpPr>
            <a:spLocks noGrp="1"/>
          </p:cNvSpPr>
          <p:nvPr>
            <p:ph sz="quarter" idx="4"/>
          </p:nvPr>
        </p:nvSpPr>
        <p:spPr>
          <a:xfrm>
            <a:off x="4873626" y="1631156"/>
            <a:ext cx="4041776" cy="2963466"/>
          </a:xfrm>
        </p:spPr>
        <p:txBody>
          <a:bodyPr/>
          <a:lstStyle>
            <a:lvl1pPr>
              <a:defRPr sz="1350"/>
            </a:lvl1pPr>
            <a:lvl2pPr>
              <a:defRPr sz="1125"/>
            </a:lvl2pPr>
            <a:lvl3pPr>
              <a:defRPr sz="1050"/>
            </a:lvl3pPr>
            <a:lvl4pPr>
              <a:defRPr sz="900"/>
            </a:lvl4pPr>
            <a:lvl5pPr>
              <a:defRPr sz="900"/>
            </a:lvl5pPr>
            <a:lvl6pPr>
              <a:defRPr sz="900"/>
            </a:lvl6pPr>
            <a:lvl7pPr>
              <a:defRPr sz="900"/>
            </a:lvl7pPr>
            <a:lvl8pPr>
              <a:defRPr sz="900"/>
            </a:lvl8pPr>
            <a:lvl9pPr>
              <a:defRPr sz="9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7" name="Date Placeholder 6"/>
          <p:cNvSpPr>
            <a:spLocks noGrp="1"/>
          </p:cNvSpPr>
          <p:nvPr>
            <p:ph type="dt" sz="half" idx="10"/>
          </p:nvPr>
        </p:nvSpPr>
        <p:spPr/>
        <p:txBody>
          <a:bodyPr/>
          <a:lstStyle/>
          <a:p>
            <a:fld id="{757B281C-5159-4971-8228-52B9A72E9ED2}" type="datetimeFigureOut">
              <a:rPr lang="en-US" smtClean="0"/>
              <a:pPr/>
              <a:t>5/8/2019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3D6E5A2-EC83-451F-A719-9AC1370DD5CF}" type="slidenum">
              <a:rPr lang="en-US" smtClean="0"/>
              <a:pPr/>
              <a:t>‹#›</a:t>
            </a:fld>
            <a:endParaRPr lang="en-US" dirty="0"/>
          </a:p>
        </p:txBody>
      </p:sp>
    </p:spTree>
    <p:extLst>
      <p:ext uri="{BB962C8B-B14F-4D97-AF65-F5344CB8AC3E}">
        <p14:creationId xmlns:p14="http://schemas.microsoft.com/office/powerpoint/2010/main" val="277555910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5" y="204787"/>
            <a:ext cx="3008313" cy="871538"/>
          </a:xfrm>
        </p:spPr>
        <p:txBody>
          <a:bodyPr anchor="b"/>
          <a:lstStyle>
            <a:lvl1pPr algn="l">
              <a:defRPr sz="1125" b="0"/>
            </a:lvl1pPr>
          </a:lstStyle>
          <a:p>
            <a:r>
              <a:rPr lang="en-AU" dirty="0"/>
              <a:t>Click to edit Master title style</a:t>
            </a:r>
            <a:endParaRPr lang="en-US" dirty="0"/>
          </a:p>
        </p:txBody>
      </p:sp>
      <p:sp>
        <p:nvSpPr>
          <p:cNvPr id="3" name="Content Placeholder 2"/>
          <p:cNvSpPr>
            <a:spLocks noGrp="1"/>
          </p:cNvSpPr>
          <p:nvPr>
            <p:ph idx="1"/>
          </p:nvPr>
        </p:nvSpPr>
        <p:spPr>
          <a:xfrm>
            <a:off x="3803650" y="204794"/>
            <a:ext cx="5111750" cy="438983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Text Placeholder 3"/>
          <p:cNvSpPr>
            <a:spLocks noGrp="1"/>
          </p:cNvSpPr>
          <p:nvPr>
            <p:ph type="body" sz="half" idx="2"/>
          </p:nvPr>
        </p:nvSpPr>
        <p:spPr>
          <a:xfrm>
            <a:off x="685805" y="1076328"/>
            <a:ext cx="3008313" cy="3518297"/>
          </a:xfrm>
        </p:spPr>
        <p:txBody>
          <a:bodyPr/>
          <a:lstStyle>
            <a:lvl1pPr marL="0" indent="0">
              <a:buNone/>
              <a:defRPr sz="825"/>
            </a:lvl1pPr>
            <a:lvl2pPr marL="257176" indent="0">
              <a:buNone/>
              <a:defRPr sz="675"/>
            </a:lvl2pPr>
            <a:lvl3pPr marL="514350" indent="0">
              <a:buNone/>
              <a:defRPr sz="600"/>
            </a:lvl3pPr>
            <a:lvl4pPr marL="771525" indent="0">
              <a:buNone/>
              <a:defRPr sz="525"/>
            </a:lvl4pPr>
            <a:lvl5pPr marL="1028701" indent="0">
              <a:buNone/>
              <a:defRPr sz="525"/>
            </a:lvl5pPr>
            <a:lvl6pPr marL="1285875" indent="0">
              <a:buNone/>
              <a:defRPr sz="525"/>
            </a:lvl6pPr>
            <a:lvl7pPr marL="1543051" indent="0">
              <a:buNone/>
              <a:defRPr sz="525"/>
            </a:lvl7pPr>
            <a:lvl8pPr marL="1800225" indent="0">
              <a:buNone/>
              <a:defRPr sz="525"/>
            </a:lvl8pPr>
            <a:lvl9pPr marL="2057399" indent="0">
              <a:buNone/>
              <a:defRPr sz="525"/>
            </a:lvl9pPr>
          </a:lstStyle>
          <a:p>
            <a:pPr lvl="0"/>
            <a:r>
              <a:rPr lang="en-AU"/>
              <a:t>Click to edit Master text styles</a:t>
            </a:r>
          </a:p>
        </p:txBody>
      </p:sp>
      <p:sp>
        <p:nvSpPr>
          <p:cNvPr id="5" name="Date Placeholder 4"/>
          <p:cNvSpPr>
            <a:spLocks noGrp="1"/>
          </p:cNvSpPr>
          <p:nvPr>
            <p:ph type="dt" sz="half" idx="10"/>
          </p:nvPr>
        </p:nvSpPr>
        <p:spPr/>
        <p:txBody>
          <a:bodyPr/>
          <a:lstStyle/>
          <a:p>
            <a:fld id="{757B281C-5159-4971-8228-52B9A72E9ED2}" type="datetimeFigureOut">
              <a:rPr lang="en-US" smtClean="0"/>
              <a:pPr/>
              <a:t>5/8/2019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D6E5A2-EC83-451F-A719-9AC1370DD5CF}" type="slidenum">
              <a:rPr lang="en-US" smtClean="0"/>
              <a:pPr/>
              <a:t>‹#›</a:t>
            </a:fld>
            <a:endParaRPr lang="en-US" dirty="0"/>
          </a:p>
        </p:txBody>
      </p:sp>
    </p:spTree>
    <p:extLst>
      <p:ext uri="{BB962C8B-B14F-4D97-AF65-F5344CB8AC3E}">
        <p14:creationId xmlns:p14="http://schemas.microsoft.com/office/powerpoint/2010/main" val="329624699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AU"/>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AU"/>
              <a:t>Click to edit Master text styles</a:t>
            </a:r>
          </a:p>
        </p:txBody>
      </p:sp>
      <p:sp>
        <p:nvSpPr>
          <p:cNvPr id="4" name="Date Placeholder 3"/>
          <p:cNvSpPr>
            <a:spLocks noGrp="1"/>
          </p:cNvSpPr>
          <p:nvPr>
            <p:ph type="dt" sz="half" idx="10"/>
          </p:nvPr>
        </p:nvSpPr>
        <p:spPr/>
        <p:txBody>
          <a:bodyPr/>
          <a:lstStyle/>
          <a:p>
            <a:fld id="{D0DD9047-097B-AC4D-8102-B8AB0AF28BB2}" type="datetimeFigureOut">
              <a:rPr lang="en-AU"/>
              <a:pPr/>
              <a:t>8/05/2019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C7E3B0-B2C7-654D-92E0-94F81AB27A50}" type="slidenum">
              <a: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1125" b="1"/>
            </a:lvl1pPr>
          </a:lstStyle>
          <a:p>
            <a:r>
              <a:rPr lang="en-AU"/>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1800"/>
            </a:lvl1pPr>
            <a:lvl2pPr marL="257176" indent="0">
              <a:buNone/>
              <a:defRPr sz="1575"/>
            </a:lvl2pPr>
            <a:lvl3pPr marL="514350" indent="0">
              <a:buNone/>
              <a:defRPr sz="1350"/>
            </a:lvl3pPr>
            <a:lvl4pPr marL="771525" indent="0">
              <a:buNone/>
              <a:defRPr sz="1125"/>
            </a:lvl4pPr>
            <a:lvl5pPr marL="1028701" indent="0">
              <a:buNone/>
              <a:defRPr sz="1125"/>
            </a:lvl5pPr>
            <a:lvl6pPr marL="1285875" indent="0">
              <a:buNone/>
              <a:defRPr sz="1125"/>
            </a:lvl6pPr>
            <a:lvl7pPr marL="1543051" indent="0">
              <a:buNone/>
              <a:defRPr sz="1125"/>
            </a:lvl7pPr>
            <a:lvl8pPr marL="1800225" indent="0">
              <a:buNone/>
              <a:defRPr sz="1125"/>
            </a:lvl8pPr>
            <a:lvl9pPr marL="2057399" indent="0">
              <a:buNone/>
              <a:defRPr sz="1125"/>
            </a:lvl9pPr>
          </a:lstStyle>
          <a:p>
            <a:r>
              <a:rPr lang="en-AU"/>
              <a:t>Drag picture to placeholder or click icon to add</a:t>
            </a:r>
            <a:endParaRPr lang="en-US" dirty="0"/>
          </a:p>
        </p:txBody>
      </p:sp>
      <p:sp>
        <p:nvSpPr>
          <p:cNvPr id="4" name="Text Placeholder 3"/>
          <p:cNvSpPr>
            <a:spLocks noGrp="1"/>
          </p:cNvSpPr>
          <p:nvPr>
            <p:ph type="body" sz="half" idx="2"/>
          </p:nvPr>
        </p:nvSpPr>
        <p:spPr>
          <a:xfrm>
            <a:off x="1792288" y="4025505"/>
            <a:ext cx="5486400" cy="603647"/>
          </a:xfrm>
        </p:spPr>
        <p:txBody>
          <a:bodyPr/>
          <a:lstStyle>
            <a:lvl1pPr marL="0" indent="0">
              <a:buNone/>
              <a:defRPr sz="825"/>
            </a:lvl1pPr>
            <a:lvl2pPr marL="257176" indent="0">
              <a:buNone/>
              <a:defRPr sz="675"/>
            </a:lvl2pPr>
            <a:lvl3pPr marL="514350" indent="0">
              <a:buNone/>
              <a:defRPr sz="600"/>
            </a:lvl3pPr>
            <a:lvl4pPr marL="771525" indent="0">
              <a:buNone/>
              <a:defRPr sz="525"/>
            </a:lvl4pPr>
            <a:lvl5pPr marL="1028701" indent="0">
              <a:buNone/>
              <a:defRPr sz="525"/>
            </a:lvl5pPr>
            <a:lvl6pPr marL="1285875" indent="0">
              <a:buNone/>
              <a:defRPr sz="525"/>
            </a:lvl6pPr>
            <a:lvl7pPr marL="1543051" indent="0">
              <a:buNone/>
              <a:defRPr sz="525"/>
            </a:lvl7pPr>
            <a:lvl8pPr marL="1800225" indent="0">
              <a:buNone/>
              <a:defRPr sz="525"/>
            </a:lvl8pPr>
            <a:lvl9pPr marL="2057399" indent="0">
              <a:buNone/>
              <a:defRPr sz="525"/>
            </a:lvl9pPr>
          </a:lstStyle>
          <a:p>
            <a:pPr lvl="0"/>
            <a:r>
              <a:rPr lang="en-AU"/>
              <a:t>Click to edit Master text styles</a:t>
            </a:r>
          </a:p>
        </p:txBody>
      </p:sp>
      <p:sp>
        <p:nvSpPr>
          <p:cNvPr id="5" name="Date Placeholder 4"/>
          <p:cNvSpPr>
            <a:spLocks noGrp="1"/>
          </p:cNvSpPr>
          <p:nvPr>
            <p:ph type="dt" sz="half" idx="10"/>
          </p:nvPr>
        </p:nvSpPr>
        <p:spPr/>
        <p:txBody>
          <a:bodyPr/>
          <a:lstStyle/>
          <a:p>
            <a:fld id="{757B281C-5159-4971-8228-52B9A72E9ED2}" type="datetimeFigureOut">
              <a:rPr lang="en-US" smtClean="0"/>
              <a:pPr/>
              <a:t>5/8/2019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D6E5A2-EC83-451F-A719-9AC1370DD5CF}" type="slidenum">
              <a:rPr lang="en-US" smtClean="0"/>
              <a:pPr/>
              <a:t>‹#›</a:t>
            </a:fld>
            <a:endParaRPr lang="en-US" dirty="0"/>
          </a:p>
        </p:txBody>
      </p:sp>
    </p:spTree>
    <p:extLst>
      <p:ext uri="{BB962C8B-B14F-4D97-AF65-F5344CB8AC3E}">
        <p14:creationId xmlns:p14="http://schemas.microsoft.com/office/powerpoint/2010/main" val="346348762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p>
            <a:fld id="{757B281C-5159-4971-8228-52B9A72E9ED2}" type="datetimeFigureOut">
              <a:rPr lang="en-US" smtClean="0"/>
              <a:pPr/>
              <a:t>5/8/2019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D6E5A2-EC83-451F-A719-9AC1370DD5CF}" type="slidenum">
              <a:rPr lang="en-US" smtClean="0"/>
              <a:pPr/>
              <a:t>‹#›</a:t>
            </a:fld>
            <a:endParaRPr lang="en-US" dirty="0"/>
          </a:p>
        </p:txBody>
      </p:sp>
    </p:spTree>
    <p:extLst>
      <p:ext uri="{BB962C8B-B14F-4D97-AF65-F5344CB8AC3E}">
        <p14:creationId xmlns:p14="http://schemas.microsoft.com/office/powerpoint/2010/main" val="78248862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205983"/>
            <a:ext cx="2057400" cy="4388644"/>
          </a:xfrm>
        </p:spPr>
        <p:txBody>
          <a:bodyPr vert="eaVert"/>
          <a:lstStyle/>
          <a:p>
            <a:r>
              <a:rPr lang="en-AU"/>
              <a:t>Click to edit Master title style</a:t>
            </a:r>
            <a:endParaRPr lang="en-US"/>
          </a:p>
        </p:txBody>
      </p:sp>
      <p:sp>
        <p:nvSpPr>
          <p:cNvPr id="3" name="Vertical Text Placeholder 2"/>
          <p:cNvSpPr>
            <a:spLocks noGrp="1"/>
          </p:cNvSpPr>
          <p:nvPr>
            <p:ph type="body" orient="vert" idx="1"/>
          </p:nvPr>
        </p:nvSpPr>
        <p:spPr>
          <a:xfrm>
            <a:off x="762000" y="205983"/>
            <a:ext cx="5867400" cy="4388644"/>
          </a:xfrm>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p>
            <a:fld id="{757B281C-5159-4971-8228-52B9A72E9ED2}" type="datetimeFigureOut">
              <a:rPr lang="en-US" smtClean="0"/>
              <a:pPr/>
              <a:t>5/8/2019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D6E5A2-EC83-451F-A719-9AC1370DD5CF}" type="slidenum">
              <a:rPr lang="en-US" smtClean="0"/>
              <a:pPr/>
              <a:t>‹#›</a:t>
            </a:fld>
            <a:endParaRPr lang="en-US" dirty="0"/>
          </a:p>
        </p:txBody>
      </p:sp>
    </p:spTree>
    <p:extLst>
      <p:ext uri="{BB962C8B-B14F-4D97-AF65-F5344CB8AC3E}">
        <p14:creationId xmlns:p14="http://schemas.microsoft.com/office/powerpoint/2010/main" val="259864386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Date Placeholder 2"/>
          <p:cNvSpPr>
            <a:spLocks noGrp="1"/>
          </p:cNvSpPr>
          <p:nvPr>
            <p:ph type="dt" sz="half" idx="10"/>
          </p:nvPr>
        </p:nvSpPr>
        <p:spPr/>
        <p:txBody>
          <a:bodyPr/>
          <a:lstStyle/>
          <a:p>
            <a:fld id="{757B281C-5159-4971-8228-52B9A72E9ED2}" type="datetimeFigureOut">
              <a:rPr lang="en-US" smtClean="0"/>
              <a:pPr/>
              <a:t>5/8/2019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3D6E5A2-EC83-451F-A719-9AC1370DD5CF}" type="slidenum">
              <a:rPr lang="en-US" smtClean="0"/>
              <a:pPr/>
              <a:t>‹#›</a:t>
            </a:fld>
            <a:endParaRPr lang="en-US" dirty="0"/>
          </a:p>
        </p:txBody>
      </p:sp>
    </p:spTree>
    <p:extLst>
      <p:ext uri="{BB962C8B-B14F-4D97-AF65-F5344CB8AC3E}">
        <p14:creationId xmlns:p14="http://schemas.microsoft.com/office/powerpoint/2010/main" val="310754068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7B281C-5159-4971-8228-52B9A72E9ED2}" type="datetimeFigureOut">
              <a:rPr lang="en-US" smtClean="0"/>
              <a:pPr/>
              <a:t>5/8/2019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3D6E5A2-EC83-451F-A719-9AC1370DD5CF}" type="slidenum">
              <a:rPr lang="en-US" smtClean="0"/>
              <a:pPr/>
              <a:t>‹#›</a:t>
            </a:fld>
            <a:endParaRPr lang="en-US" dirty="0"/>
          </a:p>
        </p:txBody>
      </p:sp>
    </p:spTree>
    <p:extLst>
      <p:ext uri="{BB962C8B-B14F-4D97-AF65-F5344CB8AC3E}">
        <p14:creationId xmlns:p14="http://schemas.microsoft.com/office/powerpoint/2010/main" val="58241574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ackground Only">
    <p:spTree>
      <p:nvGrpSpPr>
        <p:cNvPr id="1" name=""/>
        <p:cNvGrpSpPr/>
        <p:nvPr/>
      </p:nvGrpSpPr>
      <p:grpSpPr>
        <a:xfrm>
          <a:off x="0" y="0"/>
          <a:ext cx="0" cy="0"/>
          <a:chOff x="0" y="0"/>
          <a:chExt cx="0" cy="0"/>
        </a:xfrm>
      </p:grpSpPr>
      <p:sp>
        <p:nvSpPr>
          <p:cNvPr id="3" name="Date Placeholder 3"/>
          <p:cNvSpPr>
            <a:spLocks noGrp="1"/>
          </p:cNvSpPr>
          <p:nvPr>
            <p:ph type="dt" sz="half" idx="10"/>
          </p:nvPr>
        </p:nvSpPr>
        <p:spPr>
          <a:xfrm>
            <a:off x="762000" y="4767267"/>
            <a:ext cx="2133600" cy="273844"/>
          </a:xfrm>
        </p:spPr>
        <p:txBody>
          <a:bodyPr/>
          <a:lstStyle/>
          <a:p>
            <a:fld id="{757B281C-5159-4971-8228-52B9A72E9ED2}" type="datetimeFigureOut">
              <a:rPr lang="en-US" smtClean="0"/>
              <a:pPr/>
              <a:t>5/8/2019</a:t>
            </a:fld>
            <a:endParaRPr lang="en-US" dirty="0"/>
          </a:p>
        </p:txBody>
      </p:sp>
      <p:sp>
        <p:nvSpPr>
          <p:cNvPr id="4" name="Footer Placeholder 4"/>
          <p:cNvSpPr>
            <a:spLocks noGrp="1"/>
          </p:cNvSpPr>
          <p:nvPr>
            <p:ph type="ftr" sz="quarter" idx="11"/>
          </p:nvPr>
        </p:nvSpPr>
        <p:spPr>
          <a:xfrm>
            <a:off x="3352800" y="4767267"/>
            <a:ext cx="2895600" cy="273844"/>
          </a:xfrm>
        </p:spPr>
        <p:txBody>
          <a:bodyPr/>
          <a:lstStyle/>
          <a:p>
            <a:endParaRPr lang="en-US" dirty="0"/>
          </a:p>
        </p:txBody>
      </p:sp>
      <p:sp>
        <p:nvSpPr>
          <p:cNvPr id="5" name="Slide Number Placeholder 5"/>
          <p:cNvSpPr>
            <a:spLocks noGrp="1"/>
          </p:cNvSpPr>
          <p:nvPr>
            <p:ph type="sldNum" sz="quarter" idx="12"/>
          </p:nvPr>
        </p:nvSpPr>
        <p:spPr>
          <a:xfrm>
            <a:off x="6705600" y="4767267"/>
            <a:ext cx="2133600" cy="273844"/>
          </a:xfrm>
        </p:spPr>
        <p:txBody>
          <a:bodyPr/>
          <a:lstStyle/>
          <a:p>
            <a:fld id="{33D6E5A2-EC83-451F-A719-9AC1370DD5CF}" type="slidenum">
              <a:rPr lang="en-US" smtClean="0"/>
              <a:pPr/>
              <a:t>‹#›</a:t>
            </a:fld>
            <a:endParaRPr lang="en-US" dirty="0"/>
          </a:p>
        </p:txBody>
      </p:sp>
    </p:spTree>
    <p:extLst>
      <p:ext uri="{BB962C8B-B14F-4D97-AF65-F5344CB8AC3E}">
        <p14:creationId xmlns:p14="http://schemas.microsoft.com/office/powerpoint/2010/main" val="297779568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lstStyle>
            <a:lvl1pPr algn="ctr">
              <a:defRPr sz="3375"/>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72C7DA5-37C7-C24E-87F8-3A4A53438159}" type="datetimeFigureOut">
              <a:rPr lang="en-US" smtClean="0"/>
              <a:t>5/8/2019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6AB6C6-5334-3D49-822B-0AF1FF150E4F}" type="slidenum">
              <a:rPr lang="en-US" smtClean="0"/>
              <a:t>‹#›</a:t>
            </a:fld>
            <a:endParaRPr lang="en-US"/>
          </a:p>
        </p:txBody>
      </p:sp>
    </p:spTree>
    <p:extLst>
      <p:ext uri="{BB962C8B-B14F-4D97-AF65-F5344CB8AC3E}">
        <p14:creationId xmlns:p14="http://schemas.microsoft.com/office/powerpoint/2010/main" val="6674539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Text Placeholder 2"/>
          <p:cNvSpPr>
            <a:spLocks noGrp="1"/>
          </p:cNvSpPr>
          <p:nvPr>
            <p:ph type="body" sz="half" idx="1"/>
          </p:nvPr>
        </p:nvSpPr>
        <p:spPr>
          <a:xfrm>
            <a:off x="457203" y="1200151"/>
            <a:ext cx="4047067"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39736" y="1200151"/>
            <a:ext cx="4047067" cy="3394472"/>
          </a:xfrm>
        </p:spPr>
        <p:txBody>
          <a:bodyPr/>
          <a:lstStyle/>
          <a:p>
            <a:pPr lvl="0"/>
            <a:endParaRPr lang="en-US" noProof="0"/>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fld id="{074B0D64-ABFA-9741-AD3F-4F9E77C7342D}" type="slidenum">
              <a:rPr lang="en-US"/>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514498447"/>
      </p:ext>
    </p:extLst>
  </p:cSld>
  <p:clrMapOvr>
    <a:masterClrMapping/>
  </p:clrMapOvr>
  <p:transition spd="med">
    <p:wheel/>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72C7DA5-37C7-C24E-87F8-3A4A53438159}" type="datetimeFigureOut">
              <a:rPr lang="en-US" smtClean="0"/>
              <a:t>5/8/2019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6AB6C6-5334-3D49-822B-0AF1FF150E4F}" type="slidenum">
              <a:rPr lang="en-US" smtClean="0"/>
              <a:t>‹#›</a:t>
            </a:fld>
            <a:endParaRPr lang="en-US"/>
          </a:p>
        </p:txBody>
      </p:sp>
    </p:spTree>
    <p:extLst>
      <p:ext uri="{BB962C8B-B14F-4D97-AF65-F5344CB8AC3E}">
        <p14:creationId xmlns:p14="http://schemas.microsoft.com/office/powerpoint/2010/main" val="41393118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72C7DA5-37C7-C24E-87F8-3A4A53438159}" type="datetimeFigureOut">
              <a:rPr lang="en-US" smtClean="0"/>
              <a:t>5/8/2019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6AB6C6-5334-3D49-822B-0AF1FF150E4F}" type="slidenum">
              <a:rPr lang="en-US" smtClean="0"/>
              <a:t>‹#›</a:t>
            </a:fld>
            <a:endParaRPr lang="en-US"/>
          </a:p>
        </p:txBody>
      </p:sp>
    </p:spTree>
    <p:extLst>
      <p:ext uri="{BB962C8B-B14F-4D97-AF65-F5344CB8AC3E}">
        <p14:creationId xmlns:p14="http://schemas.microsoft.com/office/powerpoint/2010/main" val="15096711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Date Placeholder 4"/>
          <p:cNvSpPr>
            <a:spLocks noGrp="1"/>
          </p:cNvSpPr>
          <p:nvPr>
            <p:ph type="dt" sz="half" idx="10"/>
          </p:nvPr>
        </p:nvSpPr>
        <p:spPr/>
        <p:txBody>
          <a:bodyPr/>
          <a:lstStyle/>
          <a:p>
            <a:fld id="{D0DD9047-097B-AC4D-8102-B8AB0AF28BB2}" type="datetimeFigureOut">
              <a:rPr lang="en-AU"/>
              <a:pPr/>
              <a:t>8/05/2019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C7E3B0-B2C7-654D-92E0-94F81AB27A50}" type="slidenum">
              <a: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72C7DA5-37C7-C24E-87F8-3A4A53438159}" type="datetimeFigureOut">
              <a:rPr lang="en-US" smtClean="0"/>
              <a:t>5/8/2019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6AB6C6-5334-3D49-822B-0AF1FF150E4F}" type="slidenum">
              <a:rPr lang="en-US" smtClean="0"/>
              <a:t>‹#›</a:t>
            </a:fld>
            <a:endParaRPr lang="en-US"/>
          </a:p>
        </p:txBody>
      </p:sp>
    </p:spTree>
    <p:extLst>
      <p:ext uri="{BB962C8B-B14F-4D97-AF65-F5344CB8AC3E}">
        <p14:creationId xmlns:p14="http://schemas.microsoft.com/office/powerpoint/2010/main" val="3287269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72C7DA5-37C7-C24E-87F8-3A4A53438159}" type="datetimeFigureOut">
              <a:rPr lang="en-US" smtClean="0"/>
              <a:t>5/8/2019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6AB6C6-5334-3D49-822B-0AF1FF150E4F}" type="slidenum">
              <a:rPr lang="en-US" smtClean="0"/>
              <a:t>‹#›</a:t>
            </a:fld>
            <a:endParaRPr lang="en-US"/>
          </a:p>
        </p:txBody>
      </p:sp>
    </p:spTree>
    <p:extLst>
      <p:ext uri="{BB962C8B-B14F-4D97-AF65-F5344CB8AC3E}">
        <p14:creationId xmlns:p14="http://schemas.microsoft.com/office/powerpoint/2010/main" val="23843467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72C7DA5-37C7-C24E-87F8-3A4A53438159}" type="datetimeFigureOut">
              <a:rPr lang="en-US" smtClean="0"/>
              <a:t>5/8/2019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6AB6C6-5334-3D49-822B-0AF1FF150E4F}" type="slidenum">
              <a:rPr lang="en-US" smtClean="0"/>
              <a:t>‹#›</a:t>
            </a:fld>
            <a:endParaRPr lang="en-US"/>
          </a:p>
        </p:txBody>
      </p:sp>
    </p:spTree>
    <p:extLst>
      <p:ext uri="{BB962C8B-B14F-4D97-AF65-F5344CB8AC3E}">
        <p14:creationId xmlns:p14="http://schemas.microsoft.com/office/powerpoint/2010/main" val="9878831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72C7DA5-37C7-C24E-87F8-3A4A53438159}" type="datetimeFigureOut">
              <a:rPr lang="en-US" smtClean="0"/>
              <a:t>5/8/2019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6AB6C6-5334-3D49-822B-0AF1FF150E4F}" type="slidenum">
              <a:rPr lang="en-US" smtClean="0"/>
              <a:t>‹#›</a:t>
            </a:fld>
            <a:endParaRPr lang="en-US"/>
          </a:p>
        </p:txBody>
      </p:sp>
    </p:spTree>
    <p:extLst>
      <p:ext uri="{BB962C8B-B14F-4D97-AF65-F5344CB8AC3E}">
        <p14:creationId xmlns:p14="http://schemas.microsoft.com/office/powerpoint/2010/main" val="24757060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2C7DA5-37C7-C24E-87F8-3A4A53438159}" type="datetimeFigureOut">
              <a:rPr lang="en-US" smtClean="0"/>
              <a:t>5/8/2019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6AB6C6-5334-3D49-822B-0AF1FF150E4F}" type="slidenum">
              <a:rPr lang="en-US" smtClean="0"/>
              <a:t>‹#›</a:t>
            </a:fld>
            <a:endParaRPr lang="en-US"/>
          </a:p>
        </p:txBody>
      </p:sp>
    </p:spTree>
    <p:extLst>
      <p:ext uri="{BB962C8B-B14F-4D97-AF65-F5344CB8AC3E}">
        <p14:creationId xmlns:p14="http://schemas.microsoft.com/office/powerpoint/2010/main" val="31421248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E72C7DA5-37C7-C24E-87F8-3A4A53438159}" type="datetimeFigureOut">
              <a:rPr lang="en-US" smtClean="0"/>
              <a:t>5/8/2019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6AB6C6-5334-3D49-822B-0AF1FF150E4F}" type="slidenum">
              <a:rPr lang="en-US" smtClean="0"/>
              <a:t>‹#›</a:t>
            </a:fld>
            <a:endParaRPr lang="en-US"/>
          </a:p>
        </p:txBody>
      </p:sp>
    </p:spTree>
    <p:extLst>
      <p:ext uri="{BB962C8B-B14F-4D97-AF65-F5344CB8AC3E}">
        <p14:creationId xmlns:p14="http://schemas.microsoft.com/office/powerpoint/2010/main" val="41203104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E72C7DA5-37C7-C24E-87F8-3A4A53438159}" type="datetimeFigureOut">
              <a:rPr lang="en-US" smtClean="0"/>
              <a:t>5/8/2019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6AB6C6-5334-3D49-822B-0AF1FF150E4F}" type="slidenum">
              <a:rPr lang="en-US" smtClean="0"/>
              <a:t>‹#›</a:t>
            </a:fld>
            <a:endParaRPr lang="en-US"/>
          </a:p>
        </p:txBody>
      </p:sp>
    </p:spTree>
    <p:extLst>
      <p:ext uri="{BB962C8B-B14F-4D97-AF65-F5344CB8AC3E}">
        <p14:creationId xmlns:p14="http://schemas.microsoft.com/office/powerpoint/2010/main" val="34800553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72C7DA5-37C7-C24E-87F8-3A4A53438159}" type="datetimeFigureOut">
              <a:rPr lang="en-US" smtClean="0"/>
              <a:t>5/8/2019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6AB6C6-5334-3D49-822B-0AF1FF150E4F}" type="slidenum">
              <a:rPr lang="en-US" smtClean="0"/>
              <a:t>‹#›</a:t>
            </a:fld>
            <a:endParaRPr lang="en-US"/>
          </a:p>
        </p:txBody>
      </p:sp>
    </p:spTree>
    <p:extLst>
      <p:ext uri="{BB962C8B-B14F-4D97-AF65-F5344CB8AC3E}">
        <p14:creationId xmlns:p14="http://schemas.microsoft.com/office/powerpoint/2010/main" val="21680861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72C7DA5-37C7-C24E-87F8-3A4A53438159}" type="datetimeFigureOut">
              <a:rPr lang="en-US" smtClean="0"/>
              <a:t>5/8/2019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6AB6C6-5334-3D49-822B-0AF1FF150E4F}" type="slidenum">
              <a:rPr lang="en-US" smtClean="0"/>
              <a:t>‹#›</a:t>
            </a:fld>
            <a:endParaRPr lang="en-US"/>
          </a:p>
        </p:txBody>
      </p:sp>
    </p:spTree>
    <p:extLst>
      <p:ext uri="{BB962C8B-B14F-4D97-AF65-F5344CB8AC3E}">
        <p14:creationId xmlns:p14="http://schemas.microsoft.com/office/powerpoint/2010/main" val="12138897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AU"/>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AU"/>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7" name="Date Placeholder 6"/>
          <p:cNvSpPr>
            <a:spLocks noGrp="1"/>
          </p:cNvSpPr>
          <p:nvPr>
            <p:ph type="dt" sz="half" idx="10"/>
          </p:nvPr>
        </p:nvSpPr>
        <p:spPr/>
        <p:txBody>
          <a:bodyPr/>
          <a:lstStyle/>
          <a:p>
            <a:fld id="{D0DD9047-097B-AC4D-8102-B8AB0AF28BB2}" type="datetimeFigureOut">
              <a:rPr lang="en-AU"/>
              <a:pPr/>
              <a:t>8/05/2019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EC7E3B0-B2C7-654D-92E0-94F81AB27A50}" type="slidenum">
              <a: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Date Placeholder 2"/>
          <p:cNvSpPr>
            <a:spLocks noGrp="1"/>
          </p:cNvSpPr>
          <p:nvPr>
            <p:ph type="dt" sz="half" idx="10"/>
          </p:nvPr>
        </p:nvSpPr>
        <p:spPr/>
        <p:txBody>
          <a:bodyPr/>
          <a:lstStyle/>
          <a:p>
            <a:fld id="{D0DD9047-097B-AC4D-8102-B8AB0AF28BB2}" type="datetimeFigureOut">
              <a:rPr lang="en-AU"/>
              <a:pPr/>
              <a:t>8/05/2019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EC7E3B0-B2C7-654D-92E0-94F81AB27A50}" type="slidenum">
              <a: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DD9047-097B-AC4D-8102-B8AB0AF28BB2}" type="datetimeFigureOut">
              <a:rPr lang="en-AU"/>
              <a:pPr/>
              <a:t>8/05/2019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EC7E3B0-B2C7-654D-92E0-94F81AB27A50}" type="slidenum">
              <a: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AU"/>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AU"/>
              <a:t>Click to edit Master text styles</a:t>
            </a:r>
          </a:p>
        </p:txBody>
      </p:sp>
      <p:sp>
        <p:nvSpPr>
          <p:cNvPr id="5" name="Date Placeholder 4"/>
          <p:cNvSpPr>
            <a:spLocks noGrp="1"/>
          </p:cNvSpPr>
          <p:nvPr>
            <p:ph type="dt" sz="half" idx="10"/>
          </p:nvPr>
        </p:nvSpPr>
        <p:spPr/>
        <p:txBody>
          <a:bodyPr/>
          <a:lstStyle/>
          <a:p>
            <a:fld id="{D0DD9047-097B-AC4D-8102-B8AB0AF28BB2}" type="datetimeFigureOut">
              <a:rPr lang="en-AU"/>
              <a:pPr/>
              <a:t>8/05/2019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C7E3B0-B2C7-654D-92E0-94F81AB27A50}" type="slidenum">
              <a: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AU"/>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AU"/>
              <a:t>Click to edit Master text styles</a:t>
            </a:r>
          </a:p>
        </p:txBody>
      </p:sp>
      <p:sp>
        <p:nvSpPr>
          <p:cNvPr id="5" name="Date Placeholder 4"/>
          <p:cNvSpPr>
            <a:spLocks noGrp="1"/>
          </p:cNvSpPr>
          <p:nvPr>
            <p:ph type="dt" sz="half" idx="10"/>
          </p:nvPr>
        </p:nvSpPr>
        <p:spPr/>
        <p:txBody>
          <a:bodyPr/>
          <a:lstStyle/>
          <a:p>
            <a:fld id="{D0DD9047-097B-AC4D-8102-B8AB0AF28BB2}" type="datetimeFigureOut">
              <a:rPr lang="en-AU"/>
              <a:pPr/>
              <a:t>8/05/2019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C7E3B0-B2C7-654D-92E0-94F81AB27A50}" type="slidenum">
              <a: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6" Type="http://schemas.openxmlformats.org/officeDocument/2006/relationships/theme" Target="../theme/theme3.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AU"/>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D0DD9047-097B-AC4D-8102-B8AB0AF28BB2}" type="datetimeFigureOut">
              <a:rPr lang="en-AU"/>
              <a:pPr/>
              <a:t>8/05/2019</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8EC7E3B0-B2C7-654D-92E0-94F81AB27A50}" type="slidenum">
              <a: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AU"/>
              <a:t>Click to edit Master title style</a:t>
            </a:r>
            <a:endParaRPr lang="en-US"/>
          </a:p>
        </p:txBody>
      </p:sp>
      <p:sp>
        <p:nvSpPr>
          <p:cNvPr id="3" name="Text Placeholder 2"/>
          <p:cNvSpPr>
            <a:spLocks noGrp="1"/>
          </p:cNvSpPr>
          <p:nvPr>
            <p:ph type="body" idx="1"/>
          </p:nvPr>
        </p:nvSpPr>
        <p:spPr>
          <a:xfrm>
            <a:off x="457200" y="1200154"/>
            <a:ext cx="8229600" cy="3394472"/>
          </a:xfrm>
          <a:prstGeom prst="rect">
            <a:avLst/>
          </a:prstGeom>
        </p:spPr>
        <p:txBody>
          <a:bodyPr vert="horz" lIns="91440" tIns="45720" rIns="91440" bIns="45720" rtlCol="0">
            <a:normAutofit/>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2"/>
          </p:nvPr>
        </p:nvSpPr>
        <p:spPr>
          <a:xfrm>
            <a:off x="457200" y="4767267"/>
            <a:ext cx="2133600" cy="273844"/>
          </a:xfrm>
          <a:prstGeom prst="rect">
            <a:avLst/>
          </a:prstGeom>
        </p:spPr>
        <p:txBody>
          <a:bodyPr vert="horz" lIns="91440" tIns="45720" rIns="91440" bIns="45720" rtlCol="0" anchor="ctr"/>
          <a:lstStyle>
            <a:lvl1pPr algn="l">
              <a:defRPr sz="675">
                <a:solidFill>
                  <a:schemeClr val="tx1">
                    <a:tint val="75000"/>
                  </a:schemeClr>
                </a:solidFill>
              </a:defRPr>
            </a:lvl1pPr>
          </a:lstStyle>
          <a:p>
            <a:fld id="{D0DD9047-097B-AC4D-8102-B8AB0AF28BB2}" type="datetimeFigureOut">
              <a:rPr lang="en-AU"/>
              <a:pPr/>
              <a:t>8/05/2019</a:t>
            </a:fld>
            <a:endParaRPr lang="en-US"/>
          </a:p>
        </p:txBody>
      </p:sp>
      <p:sp>
        <p:nvSpPr>
          <p:cNvPr id="5" name="Footer Placeholder 4"/>
          <p:cNvSpPr>
            <a:spLocks noGrp="1"/>
          </p:cNvSpPr>
          <p:nvPr>
            <p:ph type="ftr" sz="quarter" idx="3"/>
          </p:nvPr>
        </p:nvSpPr>
        <p:spPr>
          <a:xfrm>
            <a:off x="3124200" y="4767267"/>
            <a:ext cx="2895600" cy="273844"/>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7"/>
            <a:ext cx="2133600" cy="273844"/>
          </a:xfrm>
          <a:prstGeom prst="rect">
            <a:avLst/>
          </a:prstGeom>
        </p:spPr>
        <p:txBody>
          <a:bodyPr vert="horz" lIns="91440" tIns="45720" rIns="91440" bIns="45720" rtlCol="0" anchor="ctr"/>
          <a:lstStyle>
            <a:lvl1pPr algn="r">
              <a:defRPr sz="675">
                <a:solidFill>
                  <a:schemeClr val="tx1">
                    <a:tint val="75000"/>
                  </a:schemeClr>
                </a:solidFill>
              </a:defRPr>
            </a:lvl1pPr>
          </a:lstStyle>
          <a:p>
            <a:fld id="{8EC7E3B0-B2C7-654D-92E0-94F81AB27A50}" type="slidenum">
              <a:rPr/>
              <a:pPr/>
              <a:t>‹#›</a:t>
            </a:fld>
            <a:endParaRPr lang="en-US"/>
          </a:p>
        </p:txBody>
      </p:sp>
    </p:spTree>
    <p:extLst>
      <p:ext uri="{BB962C8B-B14F-4D97-AF65-F5344CB8AC3E}">
        <p14:creationId xmlns:p14="http://schemas.microsoft.com/office/powerpoint/2010/main" val="317732280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257169" rtl="0" eaLnBrk="1" latinLnBrk="0" hangingPunct="1">
        <a:spcBef>
          <a:spcPct val="0"/>
        </a:spcBef>
        <a:buNone/>
        <a:defRPr sz="2475" kern="1200">
          <a:solidFill>
            <a:schemeClr val="tx1"/>
          </a:solidFill>
          <a:latin typeface="+mj-lt"/>
          <a:ea typeface="+mj-ea"/>
          <a:cs typeface="+mj-cs"/>
        </a:defRPr>
      </a:lvl1pPr>
    </p:titleStyle>
    <p:bodyStyle>
      <a:lvl1pPr marL="192876" indent="-192876" algn="l" defTabSz="257169" rtl="0" eaLnBrk="1" latinLnBrk="0" hangingPunct="1">
        <a:spcBef>
          <a:spcPct val="20000"/>
        </a:spcBef>
        <a:buFont typeface="Arial"/>
        <a:buChar char="•"/>
        <a:defRPr sz="1800" kern="1200">
          <a:solidFill>
            <a:schemeClr val="tx1"/>
          </a:solidFill>
          <a:latin typeface="+mn-lt"/>
          <a:ea typeface="+mn-ea"/>
          <a:cs typeface="+mn-cs"/>
        </a:defRPr>
      </a:lvl1pPr>
      <a:lvl2pPr marL="417899" indent="-160731" algn="l" defTabSz="257169" rtl="0" eaLnBrk="1" latinLnBrk="0" hangingPunct="1">
        <a:spcBef>
          <a:spcPct val="20000"/>
        </a:spcBef>
        <a:buFont typeface="Arial"/>
        <a:buChar char="–"/>
        <a:defRPr sz="1575" kern="1200">
          <a:solidFill>
            <a:schemeClr val="tx1"/>
          </a:solidFill>
          <a:latin typeface="+mn-lt"/>
          <a:ea typeface="+mn-ea"/>
          <a:cs typeface="+mn-cs"/>
        </a:defRPr>
      </a:lvl2pPr>
      <a:lvl3pPr marL="642921" indent="-128585" algn="l" defTabSz="257169" rtl="0" eaLnBrk="1" latinLnBrk="0" hangingPunct="1">
        <a:spcBef>
          <a:spcPct val="20000"/>
        </a:spcBef>
        <a:buFont typeface="Arial"/>
        <a:buChar char="•"/>
        <a:defRPr sz="1350" kern="1200">
          <a:solidFill>
            <a:schemeClr val="tx1"/>
          </a:solidFill>
          <a:latin typeface="+mn-lt"/>
          <a:ea typeface="+mn-ea"/>
          <a:cs typeface="+mn-cs"/>
        </a:defRPr>
      </a:lvl3pPr>
      <a:lvl4pPr marL="900090" indent="-128585" algn="l" defTabSz="257169" rtl="0" eaLnBrk="1" latinLnBrk="0" hangingPunct="1">
        <a:spcBef>
          <a:spcPct val="20000"/>
        </a:spcBef>
        <a:buFont typeface="Arial"/>
        <a:buChar char="–"/>
        <a:defRPr sz="1125" kern="1200">
          <a:solidFill>
            <a:schemeClr val="tx1"/>
          </a:solidFill>
          <a:latin typeface="+mn-lt"/>
          <a:ea typeface="+mn-ea"/>
          <a:cs typeface="+mn-cs"/>
        </a:defRPr>
      </a:lvl4pPr>
      <a:lvl5pPr marL="1157259" indent="-128585" algn="l" defTabSz="257169" rtl="0" eaLnBrk="1" latinLnBrk="0" hangingPunct="1">
        <a:spcBef>
          <a:spcPct val="20000"/>
        </a:spcBef>
        <a:buFont typeface="Arial"/>
        <a:buChar char="»"/>
        <a:defRPr sz="1125" kern="1200">
          <a:solidFill>
            <a:schemeClr val="tx1"/>
          </a:solidFill>
          <a:latin typeface="+mn-lt"/>
          <a:ea typeface="+mn-ea"/>
          <a:cs typeface="+mn-cs"/>
        </a:defRPr>
      </a:lvl5pPr>
      <a:lvl6pPr marL="1414427" indent="-128585" algn="l" defTabSz="257169" rtl="0" eaLnBrk="1" latinLnBrk="0" hangingPunct="1">
        <a:spcBef>
          <a:spcPct val="20000"/>
        </a:spcBef>
        <a:buFont typeface="Arial"/>
        <a:buChar char="•"/>
        <a:defRPr sz="1125" kern="1200">
          <a:solidFill>
            <a:schemeClr val="tx1"/>
          </a:solidFill>
          <a:latin typeface="+mn-lt"/>
          <a:ea typeface="+mn-ea"/>
          <a:cs typeface="+mn-cs"/>
        </a:defRPr>
      </a:lvl6pPr>
      <a:lvl7pPr marL="1671596" indent="-128585" algn="l" defTabSz="257169" rtl="0" eaLnBrk="1" latinLnBrk="0" hangingPunct="1">
        <a:spcBef>
          <a:spcPct val="20000"/>
        </a:spcBef>
        <a:buFont typeface="Arial"/>
        <a:buChar char="•"/>
        <a:defRPr sz="1125" kern="1200">
          <a:solidFill>
            <a:schemeClr val="tx1"/>
          </a:solidFill>
          <a:latin typeface="+mn-lt"/>
          <a:ea typeface="+mn-ea"/>
          <a:cs typeface="+mn-cs"/>
        </a:defRPr>
      </a:lvl7pPr>
      <a:lvl8pPr marL="1928765" indent="-128585" algn="l" defTabSz="257169" rtl="0" eaLnBrk="1" latinLnBrk="0" hangingPunct="1">
        <a:spcBef>
          <a:spcPct val="20000"/>
        </a:spcBef>
        <a:buFont typeface="Arial"/>
        <a:buChar char="•"/>
        <a:defRPr sz="1125" kern="1200">
          <a:solidFill>
            <a:schemeClr val="tx1"/>
          </a:solidFill>
          <a:latin typeface="+mn-lt"/>
          <a:ea typeface="+mn-ea"/>
          <a:cs typeface="+mn-cs"/>
        </a:defRPr>
      </a:lvl8pPr>
      <a:lvl9pPr marL="2185933" indent="-128585" algn="l" defTabSz="257169" rtl="0" eaLnBrk="1" latinLnBrk="0" hangingPunct="1">
        <a:spcBef>
          <a:spcPct val="20000"/>
        </a:spcBef>
        <a:buFont typeface="Arial"/>
        <a:buChar char="•"/>
        <a:defRPr sz="1125" kern="1200">
          <a:solidFill>
            <a:schemeClr val="tx1"/>
          </a:solidFill>
          <a:latin typeface="+mn-lt"/>
          <a:ea typeface="+mn-ea"/>
          <a:cs typeface="+mn-cs"/>
        </a:defRPr>
      </a:lvl9pPr>
    </p:bodyStyle>
    <p:otherStyle>
      <a:defPPr>
        <a:defRPr lang="en-US"/>
      </a:defPPr>
      <a:lvl1pPr marL="0" algn="l" defTabSz="257169" rtl="0" eaLnBrk="1" latinLnBrk="0" hangingPunct="1">
        <a:defRPr sz="1013" kern="1200">
          <a:solidFill>
            <a:schemeClr val="tx1"/>
          </a:solidFill>
          <a:latin typeface="+mn-lt"/>
          <a:ea typeface="+mn-ea"/>
          <a:cs typeface="+mn-cs"/>
        </a:defRPr>
      </a:lvl1pPr>
      <a:lvl2pPr marL="257169" algn="l" defTabSz="257169" rtl="0" eaLnBrk="1" latinLnBrk="0" hangingPunct="1">
        <a:defRPr sz="1013" kern="1200">
          <a:solidFill>
            <a:schemeClr val="tx1"/>
          </a:solidFill>
          <a:latin typeface="+mn-lt"/>
          <a:ea typeface="+mn-ea"/>
          <a:cs typeface="+mn-cs"/>
        </a:defRPr>
      </a:lvl2pPr>
      <a:lvl3pPr marL="514337" algn="l" defTabSz="257169" rtl="0" eaLnBrk="1" latinLnBrk="0" hangingPunct="1">
        <a:defRPr sz="1013" kern="1200">
          <a:solidFill>
            <a:schemeClr val="tx1"/>
          </a:solidFill>
          <a:latin typeface="+mn-lt"/>
          <a:ea typeface="+mn-ea"/>
          <a:cs typeface="+mn-cs"/>
        </a:defRPr>
      </a:lvl3pPr>
      <a:lvl4pPr marL="771506" algn="l" defTabSz="257169" rtl="0" eaLnBrk="1" latinLnBrk="0" hangingPunct="1">
        <a:defRPr sz="1013" kern="1200">
          <a:solidFill>
            <a:schemeClr val="tx1"/>
          </a:solidFill>
          <a:latin typeface="+mn-lt"/>
          <a:ea typeface="+mn-ea"/>
          <a:cs typeface="+mn-cs"/>
        </a:defRPr>
      </a:lvl4pPr>
      <a:lvl5pPr marL="1028675" algn="l" defTabSz="257169" rtl="0" eaLnBrk="1" latinLnBrk="0" hangingPunct="1">
        <a:defRPr sz="1013" kern="1200">
          <a:solidFill>
            <a:schemeClr val="tx1"/>
          </a:solidFill>
          <a:latin typeface="+mn-lt"/>
          <a:ea typeface="+mn-ea"/>
          <a:cs typeface="+mn-cs"/>
        </a:defRPr>
      </a:lvl5pPr>
      <a:lvl6pPr marL="1285843" algn="l" defTabSz="257169" rtl="0" eaLnBrk="1" latinLnBrk="0" hangingPunct="1">
        <a:defRPr sz="1013" kern="1200">
          <a:solidFill>
            <a:schemeClr val="tx1"/>
          </a:solidFill>
          <a:latin typeface="+mn-lt"/>
          <a:ea typeface="+mn-ea"/>
          <a:cs typeface="+mn-cs"/>
        </a:defRPr>
      </a:lvl6pPr>
      <a:lvl7pPr marL="1543011" algn="l" defTabSz="257169" rtl="0" eaLnBrk="1" latinLnBrk="0" hangingPunct="1">
        <a:defRPr sz="1013" kern="1200">
          <a:solidFill>
            <a:schemeClr val="tx1"/>
          </a:solidFill>
          <a:latin typeface="+mn-lt"/>
          <a:ea typeface="+mn-ea"/>
          <a:cs typeface="+mn-cs"/>
        </a:defRPr>
      </a:lvl7pPr>
      <a:lvl8pPr marL="1800180" algn="l" defTabSz="257169" rtl="0" eaLnBrk="1" latinLnBrk="0" hangingPunct="1">
        <a:defRPr sz="1013" kern="1200">
          <a:solidFill>
            <a:schemeClr val="tx1"/>
          </a:solidFill>
          <a:latin typeface="+mn-lt"/>
          <a:ea typeface="+mn-ea"/>
          <a:cs typeface="+mn-cs"/>
        </a:defRPr>
      </a:lvl8pPr>
      <a:lvl9pPr marL="2057349" algn="l" defTabSz="257169" rtl="0" eaLnBrk="1" latinLnBrk="0" hangingPunct="1">
        <a:defRPr sz="101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2000" y="205979"/>
            <a:ext cx="8077200" cy="857250"/>
          </a:xfrm>
          <a:prstGeom prst="rect">
            <a:avLst/>
          </a:prstGeom>
        </p:spPr>
        <p:txBody>
          <a:bodyPr vert="horz" lIns="68580" tIns="34290" rIns="68580" bIns="34290" rtlCol="0" anchor="ctr">
            <a:normAutofit/>
          </a:bodyPr>
          <a:lstStyle/>
          <a:p>
            <a:r>
              <a:rPr lang="en-AU" dirty="0"/>
              <a:t>Click to edit Master title style</a:t>
            </a:r>
            <a:endParaRPr lang="en-US" dirty="0"/>
          </a:p>
        </p:txBody>
      </p:sp>
      <p:sp>
        <p:nvSpPr>
          <p:cNvPr id="3" name="Text Placeholder 2"/>
          <p:cNvSpPr>
            <a:spLocks noGrp="1"/>
          </p:cNvSpPr>
          <p:nvPr>
            <p:ph type="body" idx="1"/>
          </p:nvPr>
        </p:nvSpPr>
        <p:spPr>
          <a:xfrm>
            <a:off x="762000" y="1200155"/>
            <a:ext cx="8077200" cy="3394472"/>
          </a:xfrm>
          <a:prstGeom prst="rect">
            <a:avLst/>
          </a:prstGeom>
        </p:spPr>
        <p:txBody>
          <a:bodyPr vert="horz" lIns="68580" tIns="34290" rIns="68580" bIns="34290" rtlCol="0">
            <a:normAutofit/>
          </a:body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4" name="Date Placeholder 3"/>
          <p:cNvSpPr>
            <a:spLocks noGrp="1"/>
          </p:cNvSpPr>
          <p:nvPr>
            <p:ph type="dt" sz="half" idx="2"/>
          </p:nvPr>
        </p:nvSpPr>
        <p:spPr>
          <a:xfrm>
            <a:off x="762000" y="4767267"/>
            <a:ext cx="2133600" cy="273844"/>
          </a:xfrm>
          <a:prstGeom prst="rect">
            <a:avLst/>
          </a:prstGeom>
        </p:spPr>
        <p:txBody>
          <a:bodyPr vert="horz" lIns="68580" tIns="34290" rIns="68580" bIns="34290" rtlCol="0" anchor="ctr"/>
          <a:lstStyle>
            <a:lvl1pPr algn="l">
              <a:defRPr sz="675">
                <a:solidFill>
                  <a:schemeClr val="tx1">
                    <a:tint val="75000"/>
                  </a:schemeClr>
                </a:solidFill>
              </a:defRPr>
            </a:lvl1pPr>
          </a:lstStyle>
          <a:p>
            <a:fld id="{757B281C-5159-4971-8228-52B9A72E9ED2}" type="datetimeFigureOut">
              <a:rPr lang="en-US" smtClean="0"/>
              <a:pPr/>
              <a:t>5/8/2019</a:t>
            </a:fld>
            <a:endParaRPr lang="en-US" dirty="0"/>
          </a:p>
        </p:txBody>
      </p:sp>
      <p:sp>
        <p:nvSpPr>
          <p:cNvPr id="5" name="Footer Placeholder 4"/>
          <p:cNvSpPr>
            <a:spLocks noGrp="1"/>
          </p:cNvSpPr>
          <p:nvPr>
            <p:ph type="ftr" sz="quarter" idx="3"/>
          </p:nvPr>
        </p:nvSpPr>
        <p:spPr>
          <a:xfrm>
            <a:off x="3352800" y="4767267"/>
            <a:ext cx="2895600" cy="273844"/>
          </a:xfrm>
          <a:prstGeom prst="rect">
            <a:avLst/>
          </a:prstGeom>
        </p:spPr>
        <p:txBody>
          <a:bodyPr vert="horz" lIns="68580" tIns="34290" rIns="68580" bIns="34290" rtlCol="0" anchor="ctr"/>
          <a:lstStyle>
            <a:lvl1pPr algn="ctr">
              <a:defRPr sz="675">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705600" y="4767267"/>
            <a:ext cx="2133600" cy="273844"/>
          </a:xfrm>
          <a:prstGeom prst="rect">
            <a:avLst/>
          </a:prstGeom>
        </p:spPr>
        <p:txBody>
          <a:bodyPr vert="horz" lIns="68580" tIns="34290" rIns="68580" bIns="34290" rtlCol="0" anchor="ctr"/>
          <a:lstStyle>
            <a:lvl1pPr algn="r">
              <a:defRPr sz="675">
                <a:solidFill>
                  <a:schemeClr val="tx1">
                    <a:tint val="75000"/>
                  </a:schemeClr>
                </a:solidFill>
              </a:defRPr>
            </a:lvl1pPr>
          </a:lstStyle>
          <a:p>
            <a:fld id="{33D6E5A2-EC83-451F-A719-9AC1370DD5CF}" type="slidenum">
              <a:rPr lang="en-US" smtClean="0"/>
              <a:pPr/>
              <a:t>‹#›</a:t>
            </a:fld>
            <a:endParaRPr lang="en-US" dirty="0"/>
          </a:p>
        </p:txBody>
      </p:sp>
    </p:spTree>
    <p:extLst>
      <p:ext uri="{BB962C8B-B14F-4D97-AF65-F5344CB8AC3E}">
        <p14:creationId xmlns:p14="http://schemas.microsoft.com/office/powerpoint/2010/main" val="135506365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Lst>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xStyles>
    <p:titleStyle>
      <a:lvl1pPr algn="l" defTabSz="514350" rtl="0" eaLnBrk="1" latinLnBrk="0" hangingPunct="1">
        <a:spcBef>
          <a:spcPct val="0"/>
        </a:spcBef>
        <a:buNone/>
        <a:defRPr lang="en-US" sz="2475" kern="1200" dirty="0" smtClean="0">
          <a:solidFill>
            <a:srgbClr val="31AAC4"/>
          </a:solidFill>
          <a:latin typeface="Caviar Dreams"/>
          <a:ea typeface="+mj-ea"/>
          <a:cs typeface="Caviar Dreams"/>
        </a:defRPr>
      </a:lvl1pPr>
    </p:titleStyle>
    <p:bodyStyle>
      <a:lvl1pPr marL="192881" indent="-192881" algn="l" defTabSz="514350" rtl="0" eaLnBrk="1" latinLnBrk="0" hangingPunct="1">
        <a:spcBef>
          <a:spcPct val="20000"/>
        </a:spcBef>
        <a:buFont typeface="Arial" pitchFamily="34" charset="0"/>
        <a:buChar char="•"/>
        <a:defRPr sz="1575" kern="1200">
          <a:solidFill>
            <a:schemeClr val="tx1"/>
          </a:solidFill>
          <a:latin typeface="Futura Light"/>
          <a:ea typeface="+mn-ea"/>
          <a:cs typeface="Futura Light"/>
        </a:defRPr>
      </a:lvl1pPr>
      <a:lvl2pPr marL="417910" indent="-160735" algn="l" defTabSz="514350" rtl="0" eaLnBrk="1" latinLnBrk="0" hangingPunct="1">
        <a:spcBef>
          <a:spcPct val="20000"/>
        </a:spcBef>
        <a:buFont typeface="Arial" pitchFamily="34" charset="0"/>
        <a:buChar char="–"/>
        <a:defRPr sz="1350" kern="1200">
          <a:solidFill>
            <a:schemeClr val="tx1"/>
          </a:solidFill>
          <a:latin typeface="Futura Light"/>
          <a:ea typeface="+mn-ea"/>
          <a:cs typeface="Futura Light"/>
        </a:defRPr>
      </a:lvl2pPr>
      <a:lvl3pPr marL="642937" indent="-128588" algn="l" defTabSz="514350" rtl="0" eaLnBrk="1" latinLnBrk="0" hangingPunct="1">
        <a:spcBef>
          <a:spcPct val="20000"/>
        </a:spcBef>
        <a:buFont typeface="Arial" pitchFamily="34" charset="0"/>
        <a:buChar char="•"/>
        <a:defRPr sz="1125" kern="1200">
          <a:solidFill>
            <a:schemeClr val="tx1"/>
          </a:solidFill>
          <a:latin typeface="Futura Light"/>
          <a:ea typeface="+mn-ea"/>
          <a:cs typeface="Futura Light"/>
        </a:defRPr>
      </a:lvl3pPr>
      <a:lvl4pPr marL="900113" indent="-128588" algn="l" defTabSz="514350" rtl="0" eaLnBrk="1" latinLnBrk="0" hangingPunct="1">
        <a:spcBef>
          <a:spcPct val="20000"/>
        </a:spcBef>
        <a:buFont typeface="Arial" pitchFamily="34" charset="0"/>
        <a:buChar char="–"/>
        <a:defRPr sz="1050" kern="1200">
          <a:solidFill>
            <a:schemeClr val="tx1"/>
          </a:solidFill>
          <a:latin typeface="Futura Light"/>
          <a:ea typeface="+mn-ea"/>
          <a:cs typeface="Futura Light"/>
        </a:defRPr>
      </a:lvl4pPr>
      <a:lvl5pPr marL="1157288" indent="-128588" algn="l" defTabSz="514350" rtl="0" eaLnBrk="1" latinLnBrk="0" hangingPunct="1">
        <a:spcBef>
          <a:spcPct val="20000"/>
        </a:spcBef>
        <a:buFont typeface="Arial" pitchFamily="34" charset="0"/>
        <a:buChar char="»"/>
        <a:defRPr sz="1050" kern="1200">
          <a:solidFill>
            <a:schemeClr val="tx1"/>
          </a:solidFill>
          <a:latin typeface="Futura Light"/>
          <a:ea typeface="+mn-ea"/>
          <a:cs typeface="Futura Light"/>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50" kern="1200">
          <a:solidFill>
            <a:schemeClr val="tx1"/>
          </a:solidFill>
          <a:latin typeface="+mn-lt"/>
          <a:ea typeface="+mn-ea"/>
          <a:cs typeface="+mn-cs"/>
        </a:defRPr>
      </a:lvl1pPr>
      <a:lvl2pPr marL="257176" algn="l" defTabSz="514350" rtl="0" eaLnBrk="1" latinLnBrk="0" hangingPunct="1">
        <a:defRPr sz="1050" kern="1200">
          <a:solidFill>
            <a:schemeClr val="tx1"/>
          </a:solidFill>
          <a:latin typeface="+mn-lt"/>
          <a:ea typeface="+mn-ea"/>
          <a:cs typeface="+mn-cs"/>
        </a:defRPr>
      </a:lvl2pPr>
      <a:lvl3pPr marL="514350" algn="l" defTabSz="514350" rtl="0" eaLnBrk="1" latinLnBrk="0" hangingPunct="1">
        <a:defRPr sz="1050" kern="1200">
          <a:solidFill>
            <a:schemeClr val="tx1"/>
          </a:solidFill>
          <a:latin typeface="+mn-lt"/>
          <a:ea typeface="+mn-ea"/>
          <a:cs typeface="+mn-cs"/>
        </a:defRPr>
      </a:lvl3pPr>
      <a:lvl4pPr marL="771525" algn="l" defTabSz="514350" rtl="0" eaLnBrk="1" latinLnBrk="0" hangingPunct="1">
        <a:defRPr sz="1050" kern="1200">
          <a:solidFill>
            <a:schemeClr val="tx1"/>
          </a:solidFill>
          <a:latin typeface="+mn-lt"/>
          <a:ea typeface="+mn-ea"/>
          <a:cs typeface="+mn-cs"/>
        </a:defRPr>
      </a:lvl4pPr>
      <a:lvl5pPr marL="1028701" algn="l" defTabSz="514350" rtl="0" eaLnBrk="1" latinLnBrk="0" hangingPunct="1">
        <a:defRPr sz="1050" kern="1200">
          <a:solidFill>
            <a:schemeClr val="tx1"/>
          </a:solidFill>
          <a:latin typeface="+mn-lt"/>
          <a:ea typeface="+mn-ea"/>
          <a:cs typeface="+mn-cs"/>
        </a:defRPr>
      </a:lvl5pPr>
      <a:lvl6pPr marL="1285875" algn="l" defTabSz="514350" rtl="0" eaLnBrk="1" latinLnBrk="0" hangingPunct="1">
        <a:defRPr sz="1050" kern="1200">
          <a:solidFill>
            <a:schemeClr val="tx1"/>
          </a:solidFill>
          <a:latin typeface="+mn-lt"/>
          <a:ea typeface="+mn-ea"/>
          <a:cs typeface="+mn-cs"/>
        </a:defRPr>
      </a:lvl6pPr>
      <a:lvl7pPr marL="1543051" algn="l" defTabSz="514350" rtl="0" eaLnBrk="1" latinLnBrk="0" hangingPunct="1">
        <a:defRPr sz="1050" kern="1200">
          <a:solidFill>
            <a:schemeClr val="tx1"/>
          </a:solidFill>
          <a:latin typeface="+mn-lt"/>
          <a:ea typeface="+mn-ea"/>
          <a:cs typeface="+mn-cs"/>
        </a:defRPr>
      </a:lvl7pPr>
      <a:lvl8pPr marL="1800225" algn="l" defTabSz="514350" rtl="0" eaLnBrk="1" latinLnBrk="0" hangingPunct="1">
        <a:defRPr sz="1050" kern="1200">
          <a:solidFill>
            <a:schemeClr val="tx1"/>
          </a:solidFill>
          <a:latin typeface="+mn-lt"/>
          <a:ea typeface="+mn-ea"/>
          <a:cs typeface="+mn-cs"/>
        </a:defRPr>
      </a:lvl8pPr>
      <a:lvl9pPr marL="2057399" algn="l" defTabSz="514350" rtl="0" eaLnBrk="1" latinLnBrk="0" hangingPunct="1">
        <a:defRPr sz="10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D0DD9047-097B-AC4D-8102-B8AB0AF28BB2}" type="datetimeFigureOut">
              <a:rPr lang="en-AU" smtClean="0"/>
              <a:pPr/>
              <a:t>8/05/2019</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8EC7E3B0-B2C7-654D-92E0-94F81AB27A50}" type="slidenum">
              <a:rPr lang="en-AU" smtClean="0"/>
              <a:pPr/>
              <a:t>‹#›</a:t>
            </a:fld>
            <a:endParaRPr lang="en-AU"/>
          </a:p>
        </p:txBody>
      </p:sp>
    </p:spTree>
    <p:extLst>
      <p:ext uri="{BB962C8B-B14F-4D97-AF65-F5344CB8AC3E}">
        <p14:creationId xmlns:p14="http://schemas.microsoft.com/office/powerpoint/2010/main" val="950267748"/>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tiff"/><Relationship Id="rId1" Type="http://schemas.openxmlformats.org/officeDocument/2006/relationships/slideLayout" Target="../slideLayouts/slideLayout2.xml"/><Relationship Id="rId6" Type="http://schemas.openxmlformats.org/officeDocument/2006/relationships/hyperlink" Target="http://www.elsevier.com/" TargetMode="External"/><Relationship Id="rId5" Type="http://schemas.openxmlformats.org/officeDocument/2006/relationships/hyperlink" Target="http://www.lifestylemedicine.org.au/" TargetMode="External"/><Relationship Id="rId4" Type="http://schemas.openxmlformats.org/officeDocument/2006/relationships/image" Target="../media/image8.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9.xml"/></Relationships>
</file>

<file path=ppt/slides/_rels/slide2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38.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9.xml"/></Relationships>
</file>

<file path=ppt/slides/_rels/slide26.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39.xml"/></Relationships>
</file>

<file path=ppt/slides/_rels/slide27.xml.rels><?xml version="1.0" encoding="UTF-8" standalone="yes"?>
<Relationships xmlns="http://schemas.openxmlformats.org/package/2006/relationships"><Relationship Id="rId3" Type="http://schemas.openxmlformats.org/officeDocument/2006/relationships/hyperlink" Target="https://www.youtube.com/watch?v=mCmj2ygPeyo" TargetMode="External"/><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1.tiff"/></Relationships>
</file>

<file path=ppt/slides/_rels/slide28.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21.tiff"/><Relationship Id="rId5" Type="http://schemas.openxmlformats.org/officeDocument/2006/relationships/image" Target="../media/image20.tiff"/><Relationship Id="rId4" Type="http://schemas.openxmlformats.org/officeDocument/2006/relationships/image" Target="../media/image19.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hyperlink" Target="https://youtu.be/iVRMLATp6c4"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438769" y="170313"/>
            <a:ext cx="2303060" cy="1313746"/>
          </a:xfrm>
          <a:prstGeom prst="rect">
            <a:avLst/>
          </a:prstGeom>
        </p:spPr>
      </p:pic>
      <p:sp>
        <p:nvSpPr>
          <p:cNvPr id="3" name="Title 2"/>
          <p:cNvSpPr>
            <a:spLocks noGrp="1"/>
          </p:cNvSpPr>
          <p:nvPr>
            <p:ph type="ctrTitle"/>
          </p:nvPr>
        </p:nvSpPr>
        <p:spPr>
          <a:xfrm>
            <a:off x="1796789" y="1759461"/>
            <a:ext cx="5829300" cy="1102519"/>
          </a:xfrm>
        </p:spPr>
        <p:txBody>
          <a:bodyPr>
            <a:normAutofit fontScale="90000"/>
          </a:bodyPr>
          <a:lstStyle/>
          <a:p>
            <a:r>
              <a:rPr lang="en-AU" b="1" dirty="0">
                <a:solidFill>
                  <a:srgbClr val="00B050"/>
                </a:solidFill>
              </a:rPr>
              <a:t>Shared Medical Appointments</a:t>
            </a:r>
            <a:br>
              <a:rPr lang="en-AU" b="1" dirty="0">
                <a:solidFill>
                  <a:srgbClr val="00B050"/>
                </a:solidFill>
              </a:rPr>
            </a:br>
            <a:r>
              <a:rPr lang="en-AU" b="1" dirty="0">
                <a:solidFill>
                  <a:srgbClr val="00B050"/>
                </a:solidFill>
              </a:rPr>
              <a:t>(a.k.a. Group Visits)</a:t>
            </a:r>
            <a:br>
              <a:rPr lang="en-AU" b="1" dirty="0">
                <a:solidFill>
                  <a:srgbClr val="00B050"/>
                </a:solidFill>
              </a:rPr>
            </a:br>
            <a:r>
              <a:rPr lang="en-AU" b="1" dirty="0">
                <a:solidFill>
                  <a:srgbClr val="00B050"/>
                </a:solidFill>
              </a:rPr>
              <a:t>Facilitator Training Workshop</a:t>
            </a:r>
            <a:endParaRPr lang="en-US" dirty="0">
              <a:solidFill>
                <a:srgbClr val="00B050"/>
              </a:solidFill>
            </a:endParaRPr>
          </a:p>
        </p:txBody>
      </p:sp>
      <p:sp>
        <p:nvSpPr>
          <p:cNvPr id="5" name="Title 2"/>
          <p:cNvSpPr txBox="1">
            <a:spLocks/>
          </p:cNvSpPr>
          <p:nvPr/>
        </p:nvSpPr>
        <p:spPr>
          <a:xfrm>
            <a:off x="1796789" y="2861979"/>
            <a:ext cx="5829300" cy="1102519"/>
          </a:xfrm>
          <a:prstGeom prst="rect">
            <a:avLst/>
          </a:prstGeom>
        </p:spPr>
        <p:txBody>
          <a:bodyPr vert="horz" lIns="68580" tIns="34290" rIns="68580" bIns="3429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AU" sz="3300" b="1" dirty="0">
              <a:solidFill>
                <a:schemeClr val="tx1">
                  <a:lumMod val="85000"/>
                  <a:lumOff val="15000"/>
                </a:schemeClr>
              </a:solidFill>
            </a:endParaRPr>
          </a:p>
        </p:txBody>
      </p:sp>
      <p:sp>
        <p:nvSpPr>
          <p:cNvPr id="7" name="TextBox 6"/>
          <p:cNvSpPr txBox="1"/>
          <p:nvPr/>
        </p:nvSpPr>
        <p:spPr>
          <a:xfrm>
            <a:off x="2681996" y="3841552"/>
            <a:ext cx="3780009" cy="646331"/>
          </a:xfrm>
          <a:prstGeom prst="rect">
            <a:avLst/>
          </a:prstGeom>
          <a:noFill/>
        </p:spPr>
        <p:txBody>
          <a:bodyPr wrap="none" rtlCol="0">
            <a:spAutoFit/>
          </a:bodyPr>
          <a:lstStyle/>
          <a:p>
            <a:pPr algn="ctr"/>
            <a:r>
              <a:rPr lang="en-US" dirty="0">
                <a:solidFill>
                  <a:schemeClr val="tx1">
                    <a:lumMod val="75000"/>
                    <a:lumOff val="25000"/>
                  </a:schemeClr>
                </a:solidFill>
              </a:rPr>
              <a:t>Prof. Garry Egger AM MPH PhD FASLM</a:t>
            </a:r>
          </a:p>
          <a:p>
            <a:pPr algn="ctr"/>
            <a:r>
              <a:rPr lang="en-US" dirty="0">
                <a:solidFill>
                  <a:schemeClr val="tx1">
                    <a:lumMod val="75000"/>
                    <a:lumOff val="25000"/>
                  </a:schemeClr>
                </a:solidFill>
              </a:rPr>
              <a:t>Ass/Prof John Steven RN PhD FACN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04511" y="961571"/>
            <a:ext cx="3078279" cy="553998"/>
          </a:xfrm>
          <a:prstGeom prst="rect">
            <a:avLst/>
          </a:prstGeom>
          <a:noFill/>
        </p:spPr>
        <p:txBody>
          <a:bodyPr wrap="none" rtlCol="0">
            <a:spAutoFit/>
          </a:bodyPr>
          <a:lstStyle/>
          <a:p>
            <a:r>
              <a:rPr lang="en-AU" sz="3000" b="1" dirty="0">
                <a:solidFill>
                  <a:schemeClr val="tx1">
                    <a:lumMod val="85000"/>
                    <a:lumOff val="15000"/>
                  </a:schemeClr>
                </a:solidFill>
              </a:rPr>
              <a:t>Lifestyle Medicine</a:t>
            </a:r>
            <a:endParaRPr lang="en-US" sz="3000" b="1" dirty="0">
              <a:solidFill>
                <a:schemeClr val="tx1">
                  <a:lumMod val="85000"/>
                  <a:lumOff val="15000"/>
                </a:schemeClr>
              </a:solidFill>
            </a:endParaRPr>
          </a:p>
        </p:txBody>
      </p:sp>
      <p:sp>
        <p:nvSpPr>
          <p:cNvPr id="5" name="TextBox 4"/>
          <p:cNvSpPr txBox="1"/>
          <p:nvPr/>
        </p:nvSpPr>
        <p:spPr>
          <a:xfrm>
            <a:off x="1653232" y="1803328"/>
            <a:ext cx="5830697" cy="1561966"/>
          </a:xfrm>
          <a:prstGeom prst="rect">
            <a:avLst/>
          </a:prstGeom>
          <a:noFill/>
        </p:spPr>
        <p:txBody>
          <a:bodyPr wrap="square" rtlCol="0">
            <a:spAutoFit/>
          </a:bodyPr>
          <a:lstStyle/>
          <a:p>
            <a:pPr>
              <a:lnSpc>
                <a:spcPts val="2175"/>
              </a:lnSpc>
            </a:pPr>
            <a:r>
              <a:rPr lang="en-US" sz="2100" i="1" dirty="0">
                <a:solidFill>
                  <a:srgbClr val="3366FF"/>
                </a:solidFill>
              </a:rPr>
              <a:t>“A form of health promotion and branch of medicine targeting prevention and management of environmentally-induced lifestyle related diseases.”</a:t>
            </a:r>
          </a:p>
          <a:p>
            <a:r>
              <a:rPr lang="en-US" sz="900" dirty="0">
                <a:solidFill>
                  <a:schemeClr val="bg1"/>
                </a:solidFill>
              </a:rPr>
              <a:t>		</a:t>
            </a:r>
            <a:r>
              <a:rPr lang="en-US" sz="900" dirty="0">
                <a:solidFill>
                  <a:schemeClr val="tx2">
                    <a:lumMod val="75000"/>
                  </a:schemeClr>
                </a:solidFill>
              </a:rPr>
              <a:t>	</a:t>
            </a:r>
          </a:p>
          <a:p>
            <a:pPr algn="r"/>
            <a:r>
              <a:rPr lang="en-US" dirty="0">
                <a:solidFill>
                  <a:schemeClr val="tx1">
                    <a:lumMod val="75000"/>
                    <a:lumOff val="25000"/>
                  </a:schemeClr>
                </a:solidFill>
              </a:rPr>
              <a:t>(Global Lifestyle Medicine Association 2014)</a:t>
            </a:r>
          </a:p>
          <a:p>
            <a:endParaRPr lang="en-US" sz="1350" dirty="0">
              <a:solidFill>
                <a:schemeClr val="tx2">
                  <a:lumMod val="75000"/>
                </a:schemeClr>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3339702" y="136806"/>
            <a:ext cx="2500172" cy="461665"/>
          </a:xfrm>
          <a:prstGeom prst="rect">
            <a:avLst/>
          </a:prstGeom>
          <a:noFill/>
        </p:spPr>
        <p:txBody>
          <a:bodyPr wrap="none" rtlCol="0">
            <a:spAutoFit/>
          </a:bodyPr>
          <a:lstStyle/>
          <a:p>
            <a:r>
              <a:rPr lang="en-US" sz="2400" b="1" dirty="0">
                <a:solidFill>
                  <a:schemeClr val="tx1">
                    <a:lumMod val="85000"/>
                    <a:lumOff val="15000"/>
                  </a:schemeClr>
                </a:solidFill>
              </a:rPr>
              <a:t>Lifestyle Medicine</a:t>
            </a:r>
          </a:p>
        </p:txBody>
      </p:sp>
      <p:grpSp>
        <p:nvGrpSpPr>
          <p:cNvPr id="9" name="Group 8"/>
          <p:cNvGrpSpPr/>
          <p:nvPr/>
        </p:nvGrpSpPr>
        <p:grpSpPr>
          <a:xfrm>
            <a:off x="1267047" y="765770"/>
            <a:ext cx="2150086" cy="3710496"/>
            <a:chOff x="187436" y="1289557"/>
            <a:chExt cx="2866781" cy="4947328"/>
          </a:xfrm>
        </p:grpSpPr>
        <p:pic>
          <p:nvPicPr>
            <p:cNvPr id="3" name="Picture 2"/>
            <p:cNvPicPr>
              <a:picLocks noChangeAspect="1"/>
            </p:cNvPicPr>
            <p:nvPr/>
          </p:nvPicPr>
          <p:blipFill>
            <a:blip r:embed="rId2"/>
            <a:stretch>
              <a:fillRect/>
            </a:stretch>
          </p:blipFill>
          <p:spPr>
            <a:xfrm>
              <a:off x="187436" y="1289557"/>
              <a:ext cx="2866781" cy="4007556"/>
            </a:xfrm>
            <a:prstGeom prst="rect">
              <a:avLst/>
            </a:prstGeom>
          </p:spPr>
        </p:pic>
        <p:sp>
          <p:nvSpPr>
            <p:cNvPr id="6" name="TextBox 5"/>
            <p:cNvSpPr txBox="1"/>
            <p:nvPr/>
          </p:nvSpPr>
          <p:spPr>
            <a:xfrm>
              <a:off x="544061" y="5559777"/>
              <a:ext cx="2235057" cy="677108"/>
            </a:xfrm>
            <a:prstGeom prst="rect">
              <a:avLst/>
            </a:prstGeom>
            <a:noFill/>
          </p:spPr>
          <p:txBody>
            <a:bodyPr wrap="none" rtlCol="0">
              <a:spAutoFit/>
            </a:bodyPr>
            <a:lstStyle/>
            <a:p>
              <a:r>
                <a:rPr lang="en-US" sz="1350" dirty="0">
                  <a:solidFill>
                    <a:schemeClr val="tx1">
                      <a:lumMod val="85000"/>
                      <a:lumOff val="15000"/>
                    </a:schemeClr>
                  </a:solidFill>
                </a:rPr>
                <a:t>McGraw-Hill, Sydney </a:t>
              </a:r>
            </a:p>
            <a:p>
              <a:r>
                <a:rPr lang="en-US" sz="1350" dirty="0">
                  <a:solidFill>
                    <a:schemeClr val="tx1">
                      <a:lumMod val="85000"/>
                      <a:lumOff val="15000"/>
                    </a:schemeClr>
                  </a:solidFill>
                </a:rPr>
                <a:t>	1</a:t>
              </a:r>
              <a:r>
                <a:rPr lang="en-US" sz="1350" baseline="30000" dirty="0">
                  <a:solidFill>
                    <a:schemeClr val="tx1">
                      <a:lumMod val="85000"/>
                      <a:lumOff val="15000"/>
                    </a:schemeClr>
                  </a:solidFill>
                </a:rPr>
                <a:t>st</a:t>
              </a:r>
              <a:r>
                <a:rPr lang="en-US" sz="1350" dirty="0">
                  <a:solidFill>
                    <a:schemeClr val="tx1">
                      <a:lumMod val="85000"/>
                      <a:lumOff val="15000"/>
                    </a:schemeClr>
                  </a:solidFill>
                </a:rPr>
                <a:t> Ed  2010</a:t>
              </a:r>
            </a:p>
          </p:txBody>
        </p:sp>
      </p:grpSp>
      <p:grpSp>
        <p:nvGrpSpPr>
          <p:cNvPr id="10" name="Group 9"/>
          <p:cNvGrpSpPr/>
          <p:nvPr/>
        </p:nvGrpSpPr>
        <p:grpSpPr>
          <a:xfrm>
            <a:off x="3550726" y="746177"/>
            <a:ext cx="2194904" cy="3710497"/>
            <a:chOff x="3244880" y="1289557"/>
            <a:chExt cx="2926539" cy="4947329"/>
          </a:xfrm>
        </p:grpSpPr>
        <p:pic>
          <p:nvPicPr>
            <p:cNvPr id="4" name="Picture 3"/>
            <p:cNvPicPr>
              <a:picLocks noChangeAspect="1"/>
            </p:cNvPicPr>
            <p:nvPr/>
          </p:nvPicPr>
          <p:blipFill>
            <a:blip r:embed="rId3"/>
            <a:stretch>
              <a:fillRect/>
            </a:stretch>
          </p:blipFill>
          <p:spPr>
            <a:xfrm>
              <a:off x="3244880" y="1289557"/>
              <a:ext cx="2926539" cy="4027191"/>
            </a:xfrm>
            <a:prstGeom prst="rect">
              <a:avLst/>
            </a:prstGeom>
          </p:spPr>
        </p:pic>
        <p:sp>
          <p:nvSpPr>
            <p:cNvPr id="7" name="TextBox 6"/>
            <p:cNvSpPr txBox="1"/>
            <p:nvPr/>
          </p:nvSpPr>
          <p:spPr>
            <a:xfrm>
              <a:off x="3640665" y="5559778"/>
              <a:ext cx="2235058" cy="677108"/>
            </a:xfrm>
            <a:prstGeom prst="rect">
              <a:avLst/>
            </a:prstGeom>
            <a:noFill/>
          </p:spPr>
          <p:txBody>
            <a:bodyPr wrap="none" rtlCol="0">
              <a:spAutoFit/>
            </a:bodyPr>
            <a:lstStyle/>
            <a:p>
              <a:r>
                <a:rPr lang="en-US" sz="1350" dirty="0">
                  <a:solidFill>
                    <a:schemeClr val="tx1">
                      <a:lumMod val="85000"/>
                      <a:lumOff val="15000"/>
                    </a:schemeClr>
                  </a:solidFill>
                </a:rPr>
                <a:t>McGraw-Hill, Sydney </a:t>
              </a:r>
            </a:p>
            <a:p>
              <a:r>
                <a:rPr lang="en-US" sz="1350" dirty="0">
                  <a:solidFill>
                    <a:schemeClr val="tx1">
                      <a:lumMod val="85000"/>
                      <a:lumOff val="15000"/>
                    </a:schemeClr>
                  </a:solidFill>
                </a:rPr>
                <a:t>       2</a:t>
              </a:r>
              <a:r>
                <a:rPr lang="en-US" sz="1350" baseline="30000" dirty="0">
                  <a:solidFill>
                    <a:schemeClr val="tx1">
                      <a:lumMod val="85000"/>
                      <a:lumOff val="15000"/>
                    </a:schemeClr>
                  </a:solidFill>
                </a:rPr>
                <a:t>nd</a:t>
              </a:r>
              <a:r>
                <a:rPr lang="en-US" sz="1350" dirty="0">
                  <a:solidFill>
                    <a:schemeClr val="tx1">
                      <a:lumMod val="85000"/>
                      <a:lumOff val="15000"/>
                    </a:schemeClr>
                  </a:solidFill>
                </a:rPr>
                <a:t>  Ed 2011</a:t>
              </a:r>
            </a:p>
          </p:txBody>
        </p:sp>
      </p:grpSp>
      <p:grpSp>
        <p:nvGrpSpPr>
          <p:cNvPr id="11" name="Group 10"/>
          <p:cNvGrpSpPr/>
          <p:nvPr/>
        </p:nvGrpSpPr>
        <p:grpSpPr>
          <a:xfrm>
            <a:off x="5879222" y="740559"/>
            <a:ext cx="1994352" cy="3716114"/>
            <a:chOff x="6349543" y="1282067"/>
            <a:chExt cx="2659136" cy="4954818"/>
          </a:xfrm>
        </p:grpSpPr>
        <p:pic>
          <p:nvPicPr>
            <p:cNvPr id="2" name="Picture 1"/>
            <p:cNvPicPr>
              <a:picLocks noChangeAspect="1"/>
            </p:cNvPicPr>
            <p:nvPr/>
          </p:nvPicPr>
          <p:blipFill>
            <a:blip r:embed="rId4"/>
            <a:stretch>
              <a:fillRect/>
            </a:stretch>
          </p:blipFill>
          <p:spPr>
            <a:xfrm>
              <a:off x="6349543" y="1282067"/>
              <a:ext cx="2647701" cy="4050756"/>
            </a:xfrm>
            <a:prstGeom prst="rect">
              <a:avLst/>
            </a:prstGeom>
          </p:spPr>
        </p:pic>
        <p:sp>
          <p:nvSpPr>
            <p:cNvPr id="8" name="TextBox 7"/>
            <p:cNvSpPr txBox="1"/>
            <p:nvPr/>
          </p:nvSpPr>
          <p:spPr>
            <a:xfrm>
              <a:off x="6439855" y="5559777"/>
              <a:ext cx="2568824" cy="677108"/>
            </a:xfrm>
            <a:prstGeom prst="rect">
              <a:avLst/>
            </a:prstGeom>
            <a:noFill/>
          </p:spPr>
          <p:txBody>
            <a:bodyPr wrap="none" rtlCol="0">
              <a:spAutoFit/>
            </a:bodyPr>
            <a:lstStyle/>
            <a:p>
              <a:r>
                <a:rPr lang="en-US" sz="1350" dirty="0">
                  <a:solidFill>
                    <a:schemeClr val="tx1">
                      <a:lumMod val="85000"/>
                      <a:lumOff val="15000"/>
                    </a:schemeClr>
                  </a:solidFill>
                </a:rPr>
                <a:t>Academic Press, London </a:t>
              </a:r>
            </a:p>
            <a:p>
              <a:r>
                <a:rPr lang="en-US" sz="1350" dirty="0">
                  <a:solidFill>
                    <a:schemeClr val="tx1">
                      <a:lumMod val="85000"/>
                      <a:lumOff val="15000"/>
                    </a:schemeClr>
                  </a:solidFill>
                </a:rPr>
                <a:t>           3</a:t>
              </a:r>
              <a:r>
                <a:rPr lang="en-US" sz="1350" baseline="30000" dirty="0">
                  <a:solidFill>
                    <a:schemeClr val="tx1">
                      <a:lumMod val="85000"/>
                      <a:lumOff val="15000"/>
                    </a:schemeClr>
                  </a:solidFill>
                </a:rPr>
                <a:t>rd</a:t>
              </a:r>
              <a:r>
                <a:rPr lang="en-US" sz="1350" dirty="0">
                  <a:solidFill>
                    <a:schemeClr val="tx1">
                      <a:lumMod val="85000"/>
                      <a:lumOff val="15000"/>
                    </a:schemeClr>
                  </a:solidFill>
                </a:rPr>
                <a:t>  Ed 2017</a:t>
              </a:r>
            </a:p>
          </p:txBody>
        </p:sp>
      </p:grpSp>
      <p:grpSp>
        <p:nvGrpSpPr>
          <p:cNvPr id="5" name="Group 4"/>
          <p:cNvGrpSpPr/>
          <p:nvPr/>
        </p:nvGrpSpPr>
        <p:grpSpPr>
          <a:xfrm>
            <a:off x="2342089" y="4511686"/>
            <a:ext cx="5150959" cy="300082"/>
            <a:chOff x="1598786" y="6015575"/>
            <a:chExt cx="6867945" cy="400108"/>
          </a:xfrm>
        </p:grpSpPr>
        <p:sp>
          <p:nvSpPr>
            <p:cNvPr id="14" name="TextBox 13"/>
            <p:cNvSpPr txBox="1"/>
            <p:nvPr/>
          </p:nvSpPr>
          <p:spPr>
            <a:xfrm>
              <a:off x="5436414" y="6015575"/>
              <a:ext cx="3030317" cy="400108"/>
            </a:xfrm>
            <a:prstGeom prst="rect">
              <a:avLst/>
            </a:prstGeom>
            <a:noFill/>
          </p:spPr>
          <p:txBody>
            <a:bodyPr wrap="none" rtlCol="0">
              <a:spAutoFit/>
            </a:bodyPr>
            <a:lstStyle/>
            <a:p>
              <a:r>
                <a:rPr lang="en-US" sz="1350" dirty="0">
                  <a:hlinkClick r:id="rId5"/>
                </a:rPr>
                <a:t>www.lifestylemedicine.org.au</a:t>
              </a:r>
              <a:endParaRPr lang="en-US" sz="1350" dirty="0"/>
            </a:p>
          </p:txBody>
        </p:sp>
        <p:sp>
          <p:nvSpPr>
            <p:cNvPr id="16" name="TextBox 15"/>
            <p:cNvSpPr txBox="1"/>
            <p:nvPr/>
          </p:nvSpPr>
          <p:spPr>
            <a:xfrm>
              <a:off x="1598786" y="6015575"/>
              <a:ext cx="1948996" cy="400108"/>
            </a:xfrm>
            <a:prstGeom prst="rect">
              <a:avLst/>
            </a:prstGeom>
            <a:noFill/>
          </p:spPr>
          <p:txBody>
            <a:bodyPr wrap="none" rtlCol="0">
              <a:spAutoFit/>
            </a:bodyPr>
            <a:lstStyle/>
            <a:p>
              <a:r>
                <a:rPr lang="en-US" sz="1350" dirty="0">
                  <a:hlinkClick r:id="rId6"/>
                </a:rPr>
                <a:t>www.elsevier.com</a:t>
              </a:r>
              <a:endParaRPr lang="en-US" sz="1350" dirty="0"/>
            </a:p>
          </p:txBody>
        </p:sp>
      </p:grpSp>
    </p:spTree>
    <p:extLst>
      <p:ext uri="{BB962C8B-B14F-4D97-AF65-F5344CB8AC3E}">
        <p14:creationId xmlns:p14="http://schemas.microsoft.com/office/powerpoint/2010/main" val="595644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64487" y="455577"/>
            <a:ext cx="4523482" cy="461665"/>
          </a:xfrm>
          <a:prstGeom prst="rect">
            <a:avLst/>
          </a:prstGeom>
          <a:noFill/>
        </p:spPr>
        <p:txBody>
          <a:bodyPr wrap="none" rtlCol="0">
            <a:spAutoFit/>
          </a:bodyPr>
          <a:lstStyle/>
          <a:p>
            <a:r>
              <a:rPr lang="en-US" sz="2400" b="1" dirty="0">
                <a:solidFill>
                  <a:schemeClr val="tx1">
                    <a:lumMod val="85000"/>
                    <a:lumOff val="15000"/>
                  </a:schemeClr>
                </a:solidFill>
              </a:rPr>
              <a:t>Components of Lifestyle Medicine</a:t>
            </a:r>
          </a:p>
        </p:txBody>
      </p:sp>
      <p:sp>
        <p:nvSpPr>
          <p:cNvPr id="5" name="TextBox 4"/>
          <p:cNvSpPr txBox="1"/>
          <p:nvPr/>
        </p:nvSpPr>
        <p:spPr>
          <a:xfrm>
            <a:off x="1862387" y="1012455"/>
            <a:ext cx="3174780" cy="415498"/>
          </a:xfrm>
          <a:prstGeom prst="rect">
            <a:avLst/>
          </a:prstGeom>
          <a:noFill/>
        </p:spPr>
        <p:txBody>
          <a:bodyPr wrap="none" rtlCol="0">
            <a:spAutoFit/>
          </a:bodyPr>
          <a:lstStyle/>
          <a:p>
            <a:r>
              <a:rPr lang="en-US" sz="2100" dirty="0">
                <a:solidFill>
                  <a:schemeClr val="tx1">
                    <a:lumMod val="75000"/>
                    <a:lumOff val="25000"/>
                  </a:schemeClr>
                </a:solidFill>
              </a:rPr>
              <a:t>1.  Knowledge (the science)</a:t>
            </a:r>
          </a:p>
        </p:txBody>
      </p:sp>
      <p:sp>
        <p:nvSpPr>
          <p:cNvPr id="6" name="TextBox 5"/>
          <p:cNvSpPr txBox="1"/>
          <p:nvPr/>
        </p:nvSpPr>
        <p:spPr>
          <a:xfrm>
            <a:off x="1916374" y="1339813"/>
            <a:ext cx="5569712" cy="796372"/>
          </a:xfrm>
          <a:prstGeom prst="rect">
            <a:avLst/>
          </a:prstGeom>
          <a:noFill/>
        </p:spPr>
        <p:txBody>
          <a:bodyPr wrap="square" rtlCol="0">
            <a:spAutoFit/>
          </a:bodyPr>
          <a:lstStyle/>
          <a:p>
            <a:r>
              <a:rPr lang="en-US" sz="1500" dirty="0">
                <a:solidFill>
                  <a:srgbClr val="3366FF"/>
                </a:solidFill>
              </a:rPr>
              <a:t>(</a:t>
            </a:r>
            <a:r>
              <a:rPr lang="en-US" sz="1500" dirty="0" err="1">
                <a:solidFill>
                  <a:srgbClr val="3366FF"/>
                </a:solidFill>
              </a:rPr>
              <a:t>ie</a:t>
            </a:r>
            <a:r>
              <a:rPr lang="en-US" sz="1500" dirty="0">
                <a:solidFill>
                  <a:srgbClr val="3366FF"/>
                </a:solidFill>
              </a:rPr>
              <a:t>. what are the lifestyle/environmental ‘determinants of chronic disease?)  </a:t>
            </a:r>
          </a:p>
          <a:p>
            <a:endParaRPr lang="en-US" sz="1575" dirty="0">
              <a:solidFill>
                <a:srgbClr val="002060"/>
              </a:solidFill>
            </a:endParaRPr>
          </a:p>
        </p:txBody>
      </p:sp>
      <p:sp>
        <p:nvSpPr>
          <p:cNvPr id="7" name="TextBox 6"/>
          <p:cNvSpPr txBox="1"/>
          <p:nvPr/>
        </p:nvSpPr>
        <p:spPr>
          <a:xfrm>
            <a:off x="1879633" y="1902952"/>
            <a:ext cx="2012089" cy="415498"/>
          </a:xfrm>
          <a:prstGeom prst="rect">
            <a:avLst/>
          </a:prstGeom>
          <a:noFill/>
        </p:spPr>
        <p:txBody>
          <a:bodyPr wrap="none" rtlCol="0">
            <a:spAutoFit/>
          </a:bodyPr>
          <a:lstStyle/>
          <a:p>
            <a:r>
              <a:rPr lang="en-US" sz="2100" dirty="0">
                <a:solidFill>
                  <a:srgbClr val="404040"/>
                </a:solidFill>
              </a:rPr>
              <a:t>2.  Skills (the art)</a:t>
            </a:r>
          </a:p>
        </p:txBody>
      </p:sp>
      <p:sp>
        <p:nvSpPr>
          <p:cNvPr id="8" name="TextBox 7"/>
          <p:cNvSpPr txBox="1"/>
          <p:nvPr/>
        </p:nvSpPr>
        <p:spPr>
          <a:xfrm>
            <a:off x="1862386" y="2200526"/>
            <a:ext cx="6052889" cy="784830"/>
          </a:xfrm>
          <a:prstGeom prst="rect">
            <a:avLst/>
          </a:prstGeom>
          <a:noFill/>
        </p:spPr>
        <p:txBody>
          <a:bodyPr wrap="square" rtlCol="0">
            <a:spAutoFit/>
          </a:bodyPr>
          <a:lstStyle/>
          <a:p>
            <a:r>
              <a:rPr lang="en-US" sz="1500" dirty="0">
                <a:solidFill>
                  <a:srgbClr val="3366FF"/>
                </a:solidFill>
              </a:rPr>
              <a:t>(</a:t>
            </a:r>
            <a:r>
              <a:rPr lang="en-US" sz="1500" dirty="0" err="1">
                <a:solidFill>
                  <a:srgbClr val="3366FF"/>
                </a:solidFill>
              </a:rPr>
              <a:t>ie</a:t>
            </a:r>
            <a:r>
              <a:rPr lang="en-US" sz="1500" dirty="0">
                <a:solidFill>
                  <a:srgbClr val="3366FF"/>
                </a:solidFill>
              </a:rPr>
              <a:t>. what are the skills/practices for changing unhealthy lifestyles/ environments?) </a:t>
            </a:r>
          </a:p>
          <a:p>
            <a:endParaRPr lang="en-US" sz="1500" dirty="0">
              <a:solidFill>
                <a:srgbClr val="002060"/>
              </a:solidFill>
            </a:endParaRPr>
          </a:p>
        </p:txBody>
      </p:sp>
      <p:sp>
        <p:nvSpPr>
          <p:cNvPr id="9" name="TextBox 8"/>
          <p:cNvSpPr txBox="1"/>
          <p:nvPr/>
        </p:nvSpPr>
        <p:spPr>
          <a:xfrm>
            <a:off x="1862387" y="2876575"/>
            <a:ext cx="2676887" cy="415498"/>
          </a:xfrm>
          <a:prstGeom prst="rect">
            <a:avLst/>
          </a:prstGeom>
          <a:noFill/>
        </p:spPr>
        <p:txBody>
          <a:bodyPr wrap="none" rtlCol="0">
            <a:spAutoFit/>
          </a:bodyPr>
          <a:lstStyle/>
          <a:p>
            <a:r>
              <a:rPr lang="en-US" sz="2100" dirty="0">
                <a:solidFill>
                  <a:srgbClr val="404040"/>
                </a:solidFill>
              </a:rPr>
              <a:t>3. Tools (the materials)</a:t>
            </a:r>
          </a:p>
        </p:txBody>
      </p:sp>
      <p:sp>
        <p:nvSpPr>
          <p:cNvPr id="10" name="TextBox 9"/>
          <p:cNvSpPr txBox="1"/>
          <p:nvPr/>
        </p:nvSpPr>
        <p:spPr>
          <a:xfrm>
            <a:off x="1862387" y="3278024"/>
            <a:ext cx="5869192" cy="553998"/>
          </a:xfrm>
          <a:prstGeom prst="rect">
            <a:avLst/>
          </a:prstGeom>
          <a:noFill/>
        </p:spPr>
        <p:txBody>
          <a:bodyPr wrap="square" rtlCol="0">
            <a:spAutoFit/>
          </a:bodyPr>
          <a:lstStyle/>
          <a:p>
            <a:r>
              <a:rPr lang="en-US" sz="1500" dirty="0">
                <a:solidFill>
                  <a:srgbClr val="3366FF"/>
                </a:solidFill>
              </a:rPr>
              <a:t>(</a:t>
            </a:r>
            <a:r>
              <a:rPr lang="en-US" sz="1500" dirty="0" err="1">
                <a:solidFill>
                  <a:srgbClr val="3366FF"/>
                </a:solidFill>
              </a:rPr>
              <a:t>ie</a:t>
            </a:r>
            <a:r>
              <a:rPr lang="en-US" sz="1500" dirty="0">
                <a:solidFill>
                  <a:srgbClr val="3366FF"/>
                </a:solidFill>
              </a:rPr>
              <a:t>. what tests/devices/equipment can be used to assist changes towards a healthy lifestyle and/or environment)</a:t>
            </a:r>
          </a:p>
        </p:txBody>
      </p:sp>
      <p:sp>
        <p:nvSpPr>
          <p:cNvPr id="11" name="TextBox 10"/>
          <p:cNvSpPr txBox="1"/>
          <p:nvPr/>
        </p:nvSpPr>
        <p:spPr>
          <a:xfrm>
            <a:off x="1862387" y="3880288"/>
            <a:ext cx="3179204" cy="415498"/>
          </a:xfrm>
          <a:prstGeom prst="rect">
            <a:avLst/>
          </a:prstGeom>
          <a:noFill/>
        </p:spPr>
        <p:txBody>
          <a:bodyPr wrap="none" rtlCol="0">
            <a:spAutoFit/>
          </a:bodyPr>
          <a:lstStyle/>
          <a:p>
            <a:r>
              <a:rPr lang="en-US" sz="2100" dirty="0">
                <a:solidFill>
                  <a:srgbClr val="404040"/>
                </a:solidFill>
              </a:rPr>
              <a:t>4.  Procedures (the actions)</a:t>
            </a:r>
          </a:p>
        </p:txBody>
      </p:sp>
      <p:sp>
        <p:nvSpPr>
          <p:cNvPr id="12" name="TextBox 11"/>
          <p:cNvSpPr txBox="1"/>
          <p:nvPr/>
        </p:nvSpPr>
        <p:spPr>
          <a:xfrm>
            <a:off x="1862387" y="4230728"/>
            <a:ext cx="5722235" cy="553998"/>
          </a:xfrm>
          <a:prstGeom prst="rect">
            <a:avLst/>
          </a:prstGeom>
          <a:noFill/>
        </p:spPr>
        <p:txBody>
          <a:bodyPr wrap="square" rtlCol="0">
            <a:spAutoFit/>
          </a:bodyPr>
          <a:lstStyle/>
          <a:p>
            <a:r>
              <a:rPr lang="en-US" sz="1500" dirty="0">
                <a:solidFill>
                  <a:srgbClr val="3366FF"/>
                </a:solidFill>
              </a:rPr>
              <a:t>(</a:t>
            </a:r>
            <a:r>
              <a:rPr lang="en-US" sz="1500" dirty="0" err="1">
                <a:solidFill>
                  <a:srgbClr val="3366FF"/>
                </a:solidFill>
              </a:rPr>
              <a:t>ie</a:t>
            </a:r>
            <a:r>
              <a:rPr lang="en-US" sz="1500" dirty="0">
                <a:solidFill>
                  <a:srgbClr val="3366FF"/>
                </a:solidFill>
              </a:rPr>
              <a:t>. what sequence of steps needs to be taken to establish a course of action to improve unhealthy lifestyles/environments)</a:t>
            </a:r>
          </a:p>
        </p:txBody>
      </p:sp>
      <p:sp>
        <p:nvSpPr>
          <p:cNvPr id="2" name="Oval 1"/>
          <p:cNvSpPr/>
          <p:nvPr/>
        </p:nvSpPr>
        <p:spPr>
          <a:xfrm>
            <a:off x="1206047" y="3757930"/>
            <a:ext cx="6378575" cy="1270154"/>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rgbClr val="FF0000"/>
              </a:solidFill>
            </a:endParaRPr>
          </a:p>
        </p:txBody>
      </p:sp>
      <p:sp>
        <p:nvSpPr>
          <p:cNvPr id="3" name="TextBox 2">
            <a:extLst>
              <a:ext uri="{FF2B5EF4-FFF2-40B4-BE49-F238E27FC236}">
                <a16:creationId xmlns:a16="http://schemas.microsoft.com/office/drawing/2014/main" id="{1DE05216-3B6E-004F-BEF9-219E44F5D6D8}"/>
              </a:ext>
            </a:extLst>
          </p:cNvPr>
          <p:cNvSpPr txBox="1"/>
          <p:nvPr/>
        </p:nvSpPr>
        <p:spPr>
          <a:xfrm>
            <a:off x="4996273" y="4791050"/>
            <a:ext cx="3369977" cy="276999"/>
          </a:xfrm>
          <a:prstGeom prst="rect">
            <a:avLst/>
          </a:prstGeom>
          <a:noFill/>
        </p:spPr>
        <p:txBody>
          <a:bodyPr wrap="square" rtlCol="0">
            <a:spAutoFit/>
          </a:bodyPr>
          <a:lstStyle/>
          <a:p>
            <a:r>
              <a:rPr lang="en-US" sz="1200" dirty="0">
                <a:solidFill>
                  <a:schemeClr val="tx1">
                    <a:lumMod val="50000"/>
                    <a:lumOff val="50000"/>
                  </a:schemeClr>
                </a:solidFill>
              </a:rPr>
              <a:t>Egger, G., </a:t>
            </a:r>
            <a:r>
              <a:rPr lang="en-US" sz="1200" i="1" dirty="0">
                <a:solidFill>
                  <a:schemeClr val="tx1">
                    <a:lumMod val="50000"/>
                    <a:lumOff val="50000"/>
                  </a:schemeClr>
                </a:solidFill>
              </a:rPr>
              <a:t>et al.,</a:t>
            </a:r>
            <a:r>
              <a:rPr lang="en-US" sz="1200" dirty="0">
                <a:solidFill>
                  <a:schemeClr val="tx1">
                    <a:lumMod val="50000"/>
                    <a:lumOff val="50000"/>
                  </a:schemeClr>
                </a:solidFill>
              </a:rPr>
              <a:t> (2017) ‘</a:t>
            </a:r>
            <a:r>
              <a:rPr lang="en-US" sz="1200" dirty="0" err="1">
                <a:solidFill>
                  <a:schemeClr val="tx1">
                    <a:lumMod val="50000"/>
                    <a:lumOff val="50000"/>
                  </a:schemeClr>
                </a:solidFill>
              </a:rPr>
              <a:t>Lifetsyle</a:t>
            </a:r>
            <a:r>
              <a:rPr lang="en-US" sz="1200" dirty="0">
                <a:solidFill>
                  <a:schemeClr val="tx1">
                    <a:lumMod val="50000"/>
                    <a:lumOff val="50000"/>
                  </a:schemeClr>
                </a:solidFill>
              </a:rPr>
              <a:t> Medicine’</a:t>
            </a:r>
          </a:p>
        </p:txBody>
      </p:sp>
    </p:spTree>
    <p:extLst>
      <p:ext uri="{BB962C8B-B14F-4D97-AF65-F5344CB8AC3E}">
        <p14:creationId xmlns:p14="http://schemas.microsoft.com/office/powerpoint/2010/main" val="82971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2" grpId="0"/>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TextBox 15"/>
          <p:cNvSpPr txBox="1"/>
          <p:nvPr/>
        </p:nvSpPr>
        <p:spPr>
          <a:xfrm>
            <a:off x="-723838" y="150287"/>
            <a:ext cx="9972666" cy="461665"/>
          </a:xfrm>
          <a:prstGeom prst="rect">
            <a:avLst/>
          </a:prstGeom>
          <a:noFill/>
        </p:spPr>
        <p:txBody>
          <a:bodyPr wrap="none" rtlCol="0">
            <a:spAutoFit/>
          </a:bodyPr>
          <a:lstStyle/>
          <a:p>
            <a:pPr marL="2118116" lvl="4" indent="-289316" defTabSz="257175">
              <a:buFontTx/>
              <a:buAutoNum type="arabicPeriod"/>
            </a:pPr>
            <a:r>
              <a:rPr lang="en-US" sz="2400" b="1" dirty="0">
                <a:solidFill>
                  <a:srgbClr val="9BBB59"/>
                </a:solidFill>
                <a:latin typeface="Calibri"/>
              </a:rPr>
              <a:t>Knowledge (The Science): ‘Determinants’ of Chronic Disease</a:t>
            </a:r>
          </a:p>
        </p:txBody>
      </p:sp>
      <p:grpSp>
        <p:nvGrpSpPr>
          <p:cNvPr id="6" name="Group 5"/>
          <p:cNvGrpSpPr/>
          <p:nvPr/>
        </p:nvGrpSpPr>
        <p:grpSpPr>
          <a:xfrm>
            <a:off x="2166854" y="1233315"/>
            <a:ext cx="2396525" cy="1293426"/>
            <a:chOff x="1820184" y="1581560"/>
            <a:chExt cx="4260487" cy="2299424"/>
          </a:xfrm>
        </p:grpSpPr>
        <p:grpSp>
          <p:nvGrpSpPr>
            <p:cNvPr id="2" name="Group 19"/>
            <p:cNvGrpSpPr/>
            <p:nvPr/>
          </p:nvGrpSpPr>
          <p:grpSpPr>
            <a:xfrm>
              <a:off x="1820184" y="1581560"/>
              <a:ext cx="3792013" cy="2299424"/>
              <a:chOff x="296178" y="1581559"/>
              <a:chExt cx="3792013" cy="2299423"/>
            </a:xfrm>
          </p:grpSpPr>
          <p:sp>
            <p:nvSpPr>
              <p:cNvPr id="11" name="TextBox 10"/>
              <p:cNvSpPr txBox="1"/>
              <p:nvPr/>
            </p:nvSpPr>
            <p:spPr>
              <a:xfrm>
                <a:off x="639677" y="1888983"/>
                <a:ext cx="3448514" cy="1991999"/>
              </a:xfrm>
              <a:prstGeom prst="rect">
                <a:avLst/>
              </a:prstGeom>
              <a:noFill/>
            </p:spPr>
            <p:txBody>
              <a:bodyPr wrap="square" rtlCol="0">
                <a:spAutoFit/>
              </a:bodyPr>
              <a:lstStyle/>
              <a:p>
                <a:pPr defTabSz="257175">
                  <a:lnSpc>
                    <a:spcPts val="979"/>
                  </a:lnSpc>
                </a:pPr>
                <a:r>
                  <a:rPr lang="en-US" sz="1350" b="1" dirty="0" err="1">
                    <a:solidFill>
                      <a:srgbClr val="7F7F7F"/>
                    </a:solidFill>
                    <a:latin typeface="Calibri"/>
                    <a:cs typeface="Calibri"/>
                  </a:rPr>
                  <a:t>utrition</a:t>
                </a:r>
                <a:r>
                  <a:rPr lang="en-US" sz="1013" b="1" dirty="0">
                    <a:solidFill>
                      <a:srgbClr val="7F7F7F"/>
                    </a:solidFill>
                    <a:latin typeface="Calibri"/>
                    <a:cs typeface="Calibri"/>
                  </a:rPr>
                  <a:t> - excess energy, fat, </a:t>
                </a:r>
              </a:p>
              <a:p>
                <a:pPr defTabSz="257175">
                  <a:lnSpc>
                    <a:spcPts val="979"/>
                  </a:lnSpc>
                </a:pPr>
                <a:r>
                  <a:rPr lang="en-US" sz="1013" b="1" dirty="0">
                    <a:solidFill>
                      <a:srgbClr val="7F7F7F"/>
                    </a:solidFill>
                    <a:latin typeface="Calibri"/>
                    <a:cs typeface="Calibri"/>
                  </a:rPr>
                  <a:t>sugar, salt; malnutrition etc. </a:t>
                </a:r>
              </a:p>
              <a:p>
                <a:pPr defTabSz="257175">
                  <a:lnSpc>
                    <a:spcPts val="979"/>
                  </a:lnSpc>
                </a:pPr>
                <a:endParaRPr lang="en-AU" sz="1013" b="1" dirty="0">
                  <a:solidFill>
                    <a:prstClr val="black">
                      <a:lumMod val="50000"/>
                      <a:lumOff val="50000"/>
                    </a:prstClr>
                  </a:solidFill>
                  <a:latin typeface="Calibri"/>
                  <a:cs typeface="Calibri"/>
                </a:endParaRPr>
              </a:p>
              <a:p>
                <a:pPr defTabSz="257175">
                  <a:lnSpc>
                    <a:spcPts val="979"/>
                  </a:lnSpc>
                </a:pPr>
                <a:r>
                  <a:rPr lang="en-US" sz="1350" b="1" dirty="0" err="1">
                    <a:solidFill>
                      <a:prstClr val="black">
                        <a:lumMod val="50000"/>
                        <a:lumOff val="50000"/>
                      </a:prstClr>
                    </a:solidFill>
                    <a:latin typeface="Calibri"/>
                    <a:cs typeface="Calibri"/>
                  </a:rPr>
                  <a:t>ctivity</a:t>
                </a:r>
                <a:r>
                  <a:rPr lang="en-US" sz="1013" b="1" dirty="0">
                    <a:solidFill>
                      <a:prstClr val="black">
                        <a:lumMod val="50000"/>
                        <a:lumOff val="50000"/>
                      </a:prstClr>
                    </a:solidFill>
                    <a:latin typeface="Calibri"/>
                    <a:cs typeface="Calibri"/>
                  </a:rPr>
                  <a:t> - inactive leisure &amp;/or </a:t>
                </a:r>
              </a:p>
              <a:p>
                <a:pPr defTabSz="257175">
                  <a:lnSpc>
                    <a:spcPts val="979"/>
                  </a:lnSpc>
                </a:pPr>
                <a:r>
                  <a:rPr lang="en-US" sz="1013" b="1" dirty="0">
                    <a:solidFill>
                      <a:prstClr val="black">
                        <a:lumMod val="50000"/>
                        <a:lumOff val="50000"/>
                      </a:prstClr>
                    </a:solidFill>
                    <a:latin typeface="Calibri"/>
                    <a:cs typeface="Calibri"/>
                  </a:rPr>
                  <a:t>work time; excessive sitting.</a:t>
                </a:r>
                <a:endParaRPr lang="en-AU" sz="1013" b="1" dirty="0">
                  <a:solidFill>
                    <a:prstClr val="black">
                      <a:lumMod val="50000"/>
                      <a:lumOff val="50000"/>
                    </a:prstClr>
                  </a:solidFill>
                  <a:latin typeface="Calibri"/>
                  <a:cs typeface="Calibri"/>
                </a:endParaRPr>
              </a:p>
              <a:p>
                <a:pPr defTabSz="257175">
                  <a:lnSpc>
                    <a:spcPts val="979"/>
                  </a:lnSpc>
                </a:pPr>
                <a:endParaRPr lang="en-US" sz="1013" b="1" dirty="0">
                  <a:solidFill>
                    <a:prstClr val="black">
                      <a:lumMod val="50000"/>
                      <a:lumOff val="50000"/>
                    </a:prstClr>
                  </a:solidFill>
                  <a:latin typeface="Calibri"/>
                  <a:cs typeface="Calibri"/>
                </a:endParaRPr>
              </a:p>
              <a:p>
                <a:pPr defTabSz="257175">
                  <a:lnSpc>
                    <a:spcPts val="979"/>
                  </a:lnSpc>
                </a:pPr>
                <a:r>
                  <a:rPr lang="en-US" sz="1350" b="1" dirty="0">
                    <a:solidFill>
                      <a:prstClr val="black">
                        <a:lumMod val="50000"/>
                        <a:lumOff val="50000"/>
                      </a:prstClr>
                    </a:solidFill>
                    <a:latin typeface="Calibri"/>
                    <a:cs typeface="Calibri"/>
                  </a:rPr>
                  <a:t>tress</a:t>
                </a:r>
                <a:r>
                  <a:rPr lang="en-US" sz="1013" b="1" dirty="0">
                    <a:solidFill>
                      <a:prstClr val="black">
                        <a:lumMod val="50000"/>
                        <a:lumOff val="50000"/>
                      </a:prstClr>
                    </a:solidFill>
                    <a:latin typeface="Calibri"/>
                    <a:cs typeface="Calibri"/>
                  </a:rPr>
                  <a:t> - ‘burn-out’, ‘brown out’,</a:t>
                </a:r>
              </a:p>
              <a:p>
                <a:pPr defTabSz="257175">
                  <a:lnSpc>
                    <a:spcPts val="979"/>
                  </a:lnSpc>
                </a:pPr>
                <a:r>
                  <a:rPr lang="en-US" sz="1013" b="1" dirty="0">
                    <a:solidFill>
                      <a:prstClr val="black">
                        <a:lumMod val="50000"/>
                        <a:lumOff val="50000"/>
                      </a:prstClr>
                    </a:solidFill>
                    <a:latin typeface="Calibri"/>
                    <a:cs typeface="Calibri"/>
                  </a:rPr>
                  <a:t>anxiety, depression.</a:t>
                </a:r>
                <a:endParaRPr lang="en-US" sz="1013" dirty="0">
                  <a:solidFill>
                    <a:prstClr val="black">
                      <a:lumMod val="50000"/>
                      <a:lumOff val="50000"/>
                    </a:prstClr>
                  </a:solidFill>
                  <a:latin typeface="Calibri"/>
                  <a:cs typeface="Calibri"/>
                </a:endParaRPr>
              </a:p>
            </p:txBody>
          </p:sp>
          <p:sp>
            <p:nvSpPr>
              <p:cNvPr id="12" name="TextBox 11"/>
              <p:cNvSpPr txBox="1"/>
              <p:nvPr/>
            </p:nvSpPr>
            <p:spPr>
              <a:xfrm>
                <a:off x="296178" y="1581559"/>
                <a:ext cx="700576" cy="2117731"/>
              </a:xfrm>
              <a:prstGeom prst="rect">
                <a:avLst/>
              </a:prstGeom>
              <a:noFill/>
            </p:spPr>
            <p:txBody>
              <a:bodyPr wrap="square" rtlCol="0">
                <a:spAutoFit/>
              </a:bodyPr>
              <a:lstStyle/>
              <a:p>
                <a:pPr defTabSz="257175">
                  <a:lnSpc>
                    <a:spcPts val="2858"/>
                  </a:lnSpc>
                </a:pPr>
                <a:r>
                  <a:rPr lang="en-US" sz="2250" b="1" dirty="0">
                    <a:solidFill>
                      <a:srgbClr val="4F81BD"/>
                    </a:solidFill>
                    <a:latin typeface="Calibri"/>
                    <a:cs typeface="Calibri"/>
                  </a:rPr>
                  <a:t>N</a:t>
                </a:r>
              </a:p>
              <a:p>
                <a:pPr defTabSz="257175">
                  <a:lnSpc>
                    <a:spcPts val="2858"/>
                  </a:lnSpc>
                </a:pPr>
                <a:r>
                  <a:rPr lang="en-US" sz="2250" b="1" dirty="0">
                    <a:solidFill>
                      <a:srgbClr val="4F81BD"/>
                    </a:solidFill>
                    <a:latin typeface="Calibri"/>
                    <a:cs typeface="Calibri"/>
                  </a:rPr>
                  <a:t>A</a:t>
                </a:r>
              </a:p>
              <a:p>
                <a:pPr defTabSz="257175">
                  <a:lnSpc>
                    <a:spcPts val="2858"/>
                  </a:lnSpc>
                </a:pPr>
                <a:r>
                  <a:rPr lang="en-US" sz="2250" b="1" dirty="0">
                    <a:solidFill>
                      <a:srgbClr val="4F81BD"/>
                    </a:solidFill>
                    <a:latin typeface="Calibri"/>
                    <a:cs typeface="Calibri"/>
                  </a:rPr>
                  <a:t>S</a:t>
                </a:r>
              </a:p>
            </p:txBody>
          </p:sp>
        </p:grpSp>
        <p:sp>
          <p:nvSpPr>
            <p:cNvPr id="27" name="TextBox 26"/>
            <p:cNvSpPr txBox="1"/>
            <p:nvPr/>
          </p:nvSpPr>
          <p:spPr>
            <a:xfrm>
              <a:off x="5243159" y="2073274"/>
              <a:ext cx="670268" cy="441260"/>
            </a:xfrm>
            <a:prstGeom prst="rect">
              <a:avLst/>
            </a:prstGeom>
            <a:noFill/>
          </p:spPr>
          <p:txBody>
            <a:bodyPr wrap="none" rtlCol="0">
              <a:spAutoFit/>
            </a:bodyPr>
            <a:lstStyle/>
            <a:p>
              <a:pPr defTabSz="257175"/>
              <a:r>
                <a:rPr lang="en-US" sz="1013" b="1" dirty="0">
                  <a:solidFill>
                    <a:srgbClr val="7F7F7F"/>
                  </a:solidFill>
                  <a:latin typeface="Calibri"/>
                </a:rPr>
                <a:t>***</a:t>
              </a:r>
            </a:p>
          </p:txBody>
        </p:sp>
        <p:sp>
          <p:nvSpPr>
            <p:cNvPr id="28" name="TextBox 27"/>
            <p:cNvSpPr txBox="1"/>
            <p:nvPr/>
          </p:nvSpPr>
          <p:spPr>
            <a:xfrm>
              <a:off x="5347415" y="2806500"/>
              <a:ext cx="670268" cy="441260"/>
            </a:xfrm>
            <a:prstGeom prst="rect">
              <a:avLst/>
            </a:prstGeom>
            <a:noFill/>
          </p:spPr>
          <p:txBody>
            <a:bodyPr wrap="none" rtlCol="0">
              <a:spAutoFit/>
            </a:bodyPr>
            <a:lstStyle/>
            <a:p>
              <a:pPr defTabSz="257175"/>
              <a:r>
                <a:rPr lang="en-US" sz="1013" b="1" dirty="0">
                  <a:solidFill>
                    <a:srgbClr val="7F7F7F"/>
                  </a:solidFill>
                  <a:latin typeface="Calibri"/>
                </a:rPr>
                <a:t>***</a:t>
              </a:r>
            </a:p>
          </p:txBody>
        </p:sp>
        <p:sp>
          <p:nvSpPr>
            <p:cNvPr id="29" name="TextBox 28"/>
            <p:cNvSpPr txBox="1"/>
            <p:nvPr/>
          </p:nvSpPr>
          <p:spPr>
            <a:xfrm>
              <a:off x="5410403" y="3328230"/>
              <a:ext cx="670268" cy="441260"/>
            </a:xfrm>
            <a:prstGeom prst="rect">
              <a:avLst/>
            </a:prstGeom>
            <a:noFill/>
          </p:spPr>
          <p:txBody>
            <a:bodyPr wrap="none" rtlCol="0">
              <a:spAutoFit/>
            </a:bodyPr>
            <a:lstStyle/>
            <a:p>
              <a:pPr defTabSz="257175"/>
              <a:r>
                <a:rPr lang="en-US" sz="1013" b="1" dirty="0">
                  <a:solidFill>
                    <a:srgbClr val="7F7F7F"/>
                  </a:solidFill>
                  <a:latin typeface="Calibri"/>
                </a:rPr>
                <a:t>***</a:t>
              </a:r>
            </a:p>
          </p:txBody>
        </p:sp>
      </p:grpSp>
      <p:grpSp>
        <p:nvGrpSpPr>
          <p:cNvPr id="8" name="Group 7"/>
          <p:cNvGrpSpPr/>
          <p:nvPr/>
        </p:nvGrpSpPr>
        <p:grpSpPr>
          <a:xfrm>
            <a:off x="2166854" y="2384760"/>
            <a:ext cx="2634259" cy="1425632"/>
            <a:chOff x="1820184" y="3628577"/>
            <a:chExt cx="4683125" cy="2534457"/>
          </a:xfrm>
        </p:grpSpPr>
        <p:grpSp>
          <p:nvGrpSpPr>
            <p:cNvPr id="5" name="Group 20"/>
            <p:cNvGrpSpPr/>
            <p:nvPr/>
          </p:nvGrpSpPr>
          <p:grpSpPr>
            <a:xfrm>
              <a:off x="1820184" y="3628577"/>
              <a:ext cx="4683125" cy="2534457"/>
              <a:chOff x="296178" y="3628576"/>
              <a:chExt cx="4683126" cy="2534457"/>
            </a:xfrm>
          </p:grpSpPr>
          <p:sp>
            <p:nvSpPr>
              <p:cNvPr id="18" name="TextBox 17"/>
              <p:cNvSpPr txBox="1"/>
              <p:nvPr/>
            </p:nvSpPr>
            <p:spPr>
              <a:xfrm>
                <a:off x="296178" y="3628576"/>
                <a:ext cx="581927" cy="2117731"/>
              </a:xfrm>
              <a:prstGeom prst="rect">
                <a:avLst/>
              </a:prstGeom>
              <a:noFill/>
            </p:spPr>
            <p:txBody>
              <a:bodyPr wrap="none" rtlCol="0">
                <a:spAutoFit/>
              </a:bodyPr>
              <a:lstStyle/>
              <a:p>
                <a:pPr defTabSz="257175">
                  <a:lnSpc>
                    <a:spcPts val="2858"/>
                  </a:lnSpc>
                </a:pPr>
                <a:r>
                  <a:rPr lang="en-US" sz="2250" b="1" dirty="0">
                    <a:solidFill>
                      <a:srgbClr val="4F81BD"/>
                    </a:solidFill>
                    <a:latin typeface="Calibri"/>
                    <a:cs typeface="Calibri"/>
                  </a:rPr>
                  <a:t>T</a:t>
                </a:r>
              </a:p>
              <a:p>
                <a:pPr defTabSz="257175">
                  <a:lnSpc>
                    <a:spcPts val="2858"/>
                  </a:lnSpc>
                </a:pPr>
                <a:r>
                  <a:rPr lang="en-US" sz="2250" b="1" dirty="0">
                    <a:solidFill>
                      <a:srgbClr val="4F81BD"/>
                    </a:solidFill>
                    <a:latin typeface="Calibri"/>
                    <a:cs typeface="Calibri"/>
                  </a:rPr>
                  <a:t> I</a:t>
                </a:r>
              </a:p>
              <a:p>
                <a:pPr defTabSz="257175">
                  <a:lnSpc>
                    <a:spcPts val="2858"/>
                  </a:lnSpc>
                </a:pPr>
                <a:r>
                  <a:rPr lang="en-US" sz="2250" b="1" dirty="0">
                    <a:solidFill>
                      <a:srgbClr val="4F81BD"/>
                    </a:solidFill>
                    <a:latin typeface="Calibri"/>
                    <a:cs typeface="Calibri"/>
                  </a:rPr>
                  <a:t>E</a:t>
                </a:r>
                <a:endParaRPr lang="en-US" sz="1013" dirty="0">
                  <a:solidFill>
                    <a:srgbClr val="4F81BD"/>
                  </a:solidFill>
                  <a:latin typeface="Calibri"/>
                </a:endParaRPr>
              </a:p>
            </p:txBody>
          </p:sp>
          <p:sp>
            <p:nvSpPr>
              <p:cNvPr id="19" name="TextBox 18"/>
              <p:cNvSpPr txBox="1"/>
              <p:nvPr/>
            </p:nvSpPr>
            <p:spPr>
              <a:xfrm>
                <a:off x="638059" y="3943051"/>
                <a:ext cx="4341245" cy="2219982"/>
              </a:xfrm>
              <a:prstGeom prst="rect">
                <a:avLst/>
              </a:prstGeom>
              <a:noFill/>
            </p:spPr>
            <p:txBody>
              <a:bodyPr wrap="none" rtlCol="0">
                <a:spAutoFit/>
              </a:bodyPr>
              <a:lstStyle/>
              <a:p>
                <a:pPr defTabSz="257175">
                  <a:lnSpc>
                    <a:spcPts val="979"/>
                  </a:lnSpc>
                </a:pPr>
                <a:r>
                  <a:rPr lang="en-US" sz="1350" b="1" dirty="0" err="1">
                    <a:solidFill>
                      <a:srgbClr val="7F7F7F"/>
                    </a:solidFill>
                    <a:latin typeface="Calibri"/>
                    <a:cs typeface="Calibri"/>
                  </a:rPr>
                  <a:t>echnology</a:t>
                </a:r>
                <a:r>
                  <a:rPr lang="en-US" sz="1350" b="1" dirty="0">
                    <a:solidFill>
                      <a:srgbClr val="7F7F7F"/>
                    </a:solidFill>
                    <a:latin typeface="Calibri"/>
                    <a:cs typeface="Calibri"/>
                  </a:rPr>
                  <a:t>-induced-pathology</a:t>
                </a:r>
                <a:r>
                  <a:rPr lang="en-US" sz="1013" b="1" dirty="0">
                    <a:solidFill>
                      <a:srgbClr val="7F7F7F"/>
                    </a:solidFill>
                    <a:latin typeface="Calibri"/>
                    <a:cs typeface="Calibri"/>
                  </a:rPr>
                  <a:t> – </a:t>
                </a:r>
              </a:p>
              <a:p>
                <a:pPr defTabSz="257175">
                  <a:lnSpc>
                    <a:spcPts val="979"/>
                  </a:lnSpc>
                </a:pPr>
                <a:r>
                  <a:rPr lang="en-US" sz="1013" b="1" dirty="0">
                    <a:solidFill>
                      <a:srgbClr val="7F7F7F"/>
                    </a:solidFill>
                    <a:latin typeface="Calibri"/>
                    <a:cs typeface="Calibri"/>
                  </a:rPr>
                  <a:t>adverse effects of technology. </a:t>
                </a:r>
              </a:p>
              <a:p>
                <a:pPr defTabSz="257175">
                  <a:lnSpc>
                    <a:spcPts val="979"/>
                  </a:lnSpc>
                </a:pPr>
                <a:r>
                  <a:rPr lang="en-US" sz="1013" b="1" dirty="0">
                    <a:solidFill>
                      <a:srgbClr val="7F7F7F"/>
                    </a:solidFill>
                    <a:latin typeface="Calibri"/>
                    <a:cs typeface="Calibri"/>
                  </a:rPr>
                  <a:t>	</a:t>
                </a:r>
              </a:p>
              <a:p>
                <a:pPr defTabSz="257175">
                  <a:lnSpc>
                    <a:spcPts val="979"/>
                  </a:lnSpc>
                </a:pPr>
                <a:r>
                  <a:rPr lang="en-US" sz="1350" b="1" dirty="0" err="1">
                    <a:solidFill>
                      <a:srgbClr val="7F7F7F"/>
                    </a:solidFill>
                    <a:latin typeface="Calibri"/>
                    <a:cs typeface="Calibri"/>
                  </a:rPr>
                  <a:t>nadequate</a:t>
                </a:r>
                <a:r>
                  <a:rPr lang="en-US" sz="1350" b="1" dirty="0">
                    <a:solidFill>
                      <a:srgbClr val="7F7F7F"/>
                    </a:solidFill>
                    <a:latin typeface="Calibri"/>
                    <a:cs typeface="Calibri"/>
                  </a:rPr>
                  <a:t> Sleep</a:t>
                </a:r>
                <a:r>
                  <a:rPr lang="en-US" sz="1013" b="1" dirty="0">
                    <a:solidFill>
                      <a:srgbClr val="7F7F7F"/>
                    </a:solidFill>
                    <a:latin typeface="Calibri"/>
                    <a:cs typeface="Calibri"/>
                  </a:rPr>
                  <a:t> – sleep </a:t>
                </a:r>
              </a:p>
              <a:p>
                <a:pPr defTabSz="257175">
                  <a:lnSpc>
                    <a:spcPts val="979"/>
                  </a:lnSpc>
                </a:pPr>
                <a:r>
                  <a:rPr lang="en-US" sz="1013" b="1" dirty="0">
                    <a:solidFill>
                      <a:srgbClr val="7F7F7F"/>
                    </a:solidFill>
                    <a:latin typeface="Calibri"/>
                    <a:cs typeface="Calibri"/>
                  </a:rPr>
                  <a:t>disorders; sleep time.</a:t>
                </a:r>
              </a:p>
              <a:p>
                <a:pPr defTabSz="257175">
                  <a:lnSpc>
                    <a:spcPts val="979"/>
                  </a:lnSpc>
                </a:pPr>
                <a:endParaRPr lang="en-AU" sz="1013" b="1" dirty="0">
                  <a:solidFill>
                    <a:srgbClr val="7F7F7F"/>
                  </a:solidFill>
                  <a:latin typeface="Calibri"/>
                  <a:cs typeface="Calibri"/>
                </a:endParaRPr>
              </a:p>
              <a:p>
                <a:pPr defTabSz="257175">
                  <a:lnSpc>
                    <a:spcPts val="979"/>
                  </a:lnSpc>
                </a:pPr>
                <a:r>
                  <a:rPr lang="en-US" sz="1350" b="1" dirty="0" err="1">
                    <a:solidFill>
                      <a:srgbClr val="7F7F7F"/>
                    </a:solidFill>
                    <a:latin typeface="Calibri"/>
                    <a:cs typeface="Calibri"/>
                  </a:rPr>
                  <a:t>nvironment</a:t>
                </a:r>
                <a:r>
                  <a:rPr lang="en-US" sz="1350" b="1" dirty="0">
                    <a:solidFill>
                      <a:srgbClr val="7F7F7F"/>
                    </a:solidFill>
                    <a:latin typeface="Calibri"/>
                    <a:cs typeface="Calibri"/>
                  </a:rPr>
                  <a:t> </a:t>
                </a:r>
                <a:r>
                  <a:rPr lang="en-US" sz="1013" b="1" dirty="0">
                    <a:solidFill>
                      <a:srgbClr val="7F7F7F"/>
                    </a:solidFill>
                    <a:latin typeface="Calibri"/>
                    <a:cs typeface="Calibri"/>
                  </a:rPr>
                  <a:t>-  </a:t>
                </a:r>
              </a:p>
              <a:p>
                <a:pPr defTabSz="257175">
                  <a:lnSpc>
                    <a:spcPts val="979"/>
                  </a:lnSpc>
                </a:pPr>
                <a:r>
                  <a:rPr lang="en-US" sz="1013" b="1" dirty="0">
                    <a:solidFill>
                      <a:srgbClr val="7F7F7F"/>
                    </a:solidFill>
                    <a:latin typeface="Calibri"/>
                    <a:cs typeface="Calibri"/>
                  </a:rPr>
                  <a:t>air pollution; endocrine</a:t>
                </a:r>
              </a:p>
              <a:p>
                <a:pPr defTabSz="257175">
                  <a:lnSpc>
                    <a:spcPts val="979"/>
                  </a:lnSpc>
                </a:pPr>
                <a:r>
                  <a:rPr lang="en-US" sz="1013" b="1" dirty="0">
                    <a:solidFill>
                      <a:srgbClr val="7F7F7F"/>
                    </a:solidFill>
                    <a:latin typeface="Calibri"/>
                    <a:cs typeface="Calibri"/>
                  </a:rPr>
                  <a:t> disrupting chemicals, injury.</a:t>
                </a:r>
                <a:endParaRPr lang="en-US" sz="1013" dirty="0">
                  <a:solidFill>
                    <a:srgbClr val="7F7F7F"/>
                  </a:solidFill>
                  <a:latin typeface="Calibri"/>
                </a:endParaRPr>
              </a:p>
            </p:txBody>
          </p:sp>
        </p:grpSp>
        <p:sp>
          <p:nvSpPr>
            <p:cNvPr id="30" name="TextBox 29"/>
            <p:cNvSpPr txBox="1"/>
            <p:nvPr/>
          </p:nvSpPr>
          <p:spPr>
            <a:xfrm>
              <a:off x="5298022" y="4677823"/>
              <a:ext cx="670268" cy="441260"/>
            </a:xfrm>
            <a:prstGeom prst="rect">
              <a:avLst/>
            </a:prstGeom>
            <a:noFill/>
          </p:spPr>
          <p:txBody>
            <a:bodyPr wrap="none" rtlCol="0">
              <a:spAutoFit/>
            </a:bodyPr>
            <a:lstStyle/>
            <a:p>
              <a:pPr defTabSz="257175"/>
              <a:r>
                <a:rPr lang="en-US" sz="1013" b="1" dirty="0">
                  <a:solidFill>
                    <a:srgbClr val="7F7F7F"/>
                  </a:solidFill>
                  <a:latin typeface="Calibri"/>
                </a:rPr>
                <a:t>***</a:t>
              </a:r>
            </a:p>
          </p:txBody>
        </p:sp>
        <p:sp>
          <p:nvSpPr>
            <p:cNvPr id="31" name="TextBox 30"/>
            <p:cNvSpPr txBox="1"/>
            <p:nvPr/>
          </p:nvSpPr>
          <p:spPr>
            <a:xfrm>
              <a:off x="5298022" y="5491907"/>
              <a:ext cx="670268" cy="441260"/>
            </a:xfrm>
            <a:prstGeom prst="rect">
              <a:avLst/>
            </a:prstGeom>
            <a:noFill/>
          </p:spPr>
          <p:txBody>
            <a:bodyPr wrap="none" rtlCol="0">
              <a:spAutoFit/>
            </a:bodyPr>
            <a:lstStyle/>
            <a:p>
              <a:pPr defTabSz="257175"/>
              <a:r>
                <a:rPr lang="en-US" sz="1013" b="1" dirty="0">
                  <a:solidFill>
                    <a:srgbClr val="7F7F7F"/>
                  </a:solidFill>
                  <a:latin typeface="Calibri"/>
                </a:rPr>
                <a:t>***</a:t>
              </a:r>
            </a:p>
          </p:txBody>
        </p:sp>
        <p:sp>
          <p:nvSpPr>
            <p:cNvPr id="32" name="TextBox 31"/>
            <p:cNvSpPr txBox="1"/>
            <p:nvPr/>
          </p:nvSpPr>
          <p:spPr>
            <a:xfrm>
              <a:off x="5450419" y="4230744"/>
              <a:ext cx="442286" cy="441260"/>
            </a:xfrm>
            <a:prstGeom prst="rect">
              <a:avLst/>
            </a:prstGeom>
            <a:noFill/>
          </p:spPr>
          <p:txBody>
            <a:bodyPr wrap="none" rtlCol="0">
              <a:spAutoFit/>
            </a:bodyPr>
            <a:lstStyle/>
            <a:p>
              <a:pPr defTabSz="257175"/>
              <a:r>
                <a:rPr lang="en-US" sz="1013" b="1" dirty="0">
                  <a:solidFill>
                    <a:srgbClr val="7F7F7F"/>
                  </a:solidFill>
                  <a:latin typeface="Calibri"/>
                </a:rPr>
                <a:t>*</a:t>
              </a:r>
            </a:p>
          </p:txBody>
        </p:sp>
      </p:grpSp>
      <p:grpSp>
        <p:nvGrpSpPr>
          <p:cNvPr id="13" name="Group 12"/>
          <p:cNvGrpSpPr/>
          <p:nvPr/>
        </p:nvGrpSpPr>
        <p:grpSpPr>
          <a:xfrm>
            <a:off x="4542876" y="1791271"/>
            <a:ext cx="3258461" cy="2669169"/>
            <a:chOff x="6150907" y="2561119"/>
            <a:chExt cx="4641912" cy="4745189"/>
          </a:xfrm>
        </p:grpSpPr>
        <p:grpSp>
          <p:nvGrpSpPr>
            <p:cNvPr id="3" name="Group 21"/>
            <p:cNvGrpSpPr/>
            <p:nvPr/>
          </p:nvGrpSpPr>
          <p:grpSpPr>
            <a:xfrm>
              <a:off x="6150907" y="2561119"/>
              <a:ext cx="4199699" cy="4745189"/>
              <a:chOff x="4626903" y="2561117"/>
              <a:chExt cx="4199699" cy="4745186"/>
            </a:xfrm>
          </p:grpSpPr>
          <p:sp>
            <p:nvSpPr>
              <p:cNvPr id="14" name="TextBox 13"/>
              <p:cNvSpPr txBox="1"/>
              <p:nvPr/>
            </p:nvSpPr>
            <p:spPr>
              <a:xfrm>
                <a:off x="4953001" y="2806498"/>
                <a:ext cx="3873601" cy="4499805"/>
              </a:xfrm>
              <a:prstGeom prst="rect">
                <a:avLst/>
              </a:prstGeom>
              <a:noFill/>
            </p:spPr>
            <p:txBody>
              <a:bodyPr wrap="square" rtlCol="0">
                <a:spAutoFit/>
              </a:bodyPr>
              <a:lstStyle/>
              <a:p>
                <a:pPr defTabSz="257175">
                  <a:lnSpc>
                    <a:spcPts val="979"/>
                  </a:lnSpc>
                </a:pPr>
                <a:r>
                  <a:rPr lang="en-AU" sz="1013" b="1" dirty="0">
                    <a:solidFill>
                      <a:srgbClr val="7F7F7F"/>
                    </a:solidFill>
                    <a:latin typeface="Calibri"/>
                    <a:cs typeface="Calibri"/>
                  </a:rPr>
                  <a:t> </a:t>
                </a:r>
                <a:r>
                  <a:rPr lang="en-AU" sz="1350" b="1" dirty="0" err="1">
                    <a:solidFill>
                      <a:srgbClr val="7F7F7F"/>
                    </a:solidFill>
                    <a:latin typeface="Calibri"/>
                    <a:cs typeface="Calibri"/>
                  </a:rPr>
                  <a:t>ccupation</a:t>
                </a:r>
                <a:r>
                  <a:rPr lang="en-AU" sz="1350" b="1" dirty="0">
                    <a:solidFill>
                      <a:srgbClr val="7F7F7F"/>
                    </a:solidFill>
                    <a:latin typeface="Calibri"/>
                    <a:cs typeface="Calibri"/>
                  </a:rPr>
                  <a:t> </a:t>
                </a:r>
                <a:r>
                  <a:rPr lang="en-AU" sz="1013" b="1" dirty="0">
                    <a:solidFill>
                      <a:srgbClr val="7F7F7F"/>
                    </a:solidFill>
                    <a:latin typeface="Calibri"/>
                    <a:cs typeface="Calibri"/>
                  </a:rPr>
                  <a:t>– shift work; occupation </a:t>
                </a:r>
              </a:p>
              <a:p>
                <a:pPr defTabSz="257175">
                  <a:lnSpc>
                    <a:spcPts val="979"/>
                  </a:lnSpc>
                </a:pPr>
                <a:r>
                  <a:rPr lang="en-AU" sz="1013" b="1" dirty="0">
                    <a:solidFill>
                      <a:srgbClr val="7F7F7F"/>
                    </a:solidFill>
                    <a:latin typeface="Calibri"/>
                    <a:cs typeface="Calibri"/>
                  </a:rPr>
                  <a:t>hazards etc.*</a:t>
                </a:r>
              </a:p>
              <a:p>
                <a:pPr defTabSz="257175">
                  <a:lnSpc>
                    <a:spcPts val="979"/>
                  </a:lnSpc>
                </a:pPr>
                <a:endParaRPr lang="en-AU" sz="1013" b="1" dirty="0">
                  <a:solidFill>
                    <a:srgbClr val="7F7F7F"/>
                  </a:solidFill>
                  <a:latin typeface="Calibri"/>
                  <a:cs typeface="Calibri"/>
                </a:endParaRPr>
              </a:p>
              <a:p>
                <a:pPr defTabSz="257175">
                  <a:lnSpc>
                    <a:spcPts val="979"/>
                  </a:lnSpc>
                </a:pPr>
                <a:r>
                  <a:rPr lang="en-US" sz="1350" b="1" dirty="0">
                    <a:solidFill>
                      <a:srgbClr val="7F7F7F"/>
                    </a:solidFill>
                    <a:latin typeface="Calibri"/>
                    <a:cs typeface="Calibri"/>
                  </a:rPr>
                  <a:t>rugs and alcohol </a:t>
                </a:r>
                <a:r>
                  <a:rPr lang="en-US" sz="1013" b="1" dirty="0">
                    <a:solidFill>
                      <a:srgbClr val="7F7F7F"/>
                    </a:solidFill>
                    <a:latin typeface="Calibri"/>
                    <a:cs typeface="Calibri"/>
                  </a:rPr>
                  <a:t>–</a:t>
                </a:r>
                <a:r>
                  <a:rPr lang="en-US" sz="1013" b="1" dirty="0" err="1">
                    <a:solidFill>
                      <a:srgbClr val="7F7F7F"/>
                    </a:solidFill>
                    <a:latin typeface="Calibri"/>
                    <a:cs typeface="Calibri"/>
                  </a:rPr>
                  <a:t>iatragenesis</a:t>
                </a:r>
                <a:r>
                  <a:rPr lang="en-US" sz="1013" b="1" dirty="0">
                    <a:solidFill>
                      <a:srgbClr val="7F7F7F"/>
                    </a:solidFill>
                    <a:latin typeface="Calibri"/>
                    <a:cs typeface="Calibri"/>
                  </a:rPr>
                  <a:t>; </a:t>
                </a:r>
              </a:p>
              <a:p>
                <a:pPr defTabSz="257175">
                  <a:lnSpc>
                    <a:spcPts val="979"/>
                  </a:lnSpc>
                </a:pPr>
                <a:r>
                  <a:rPr lang="en-US" sz="1013" b="1" dirty="0">
                    <a:solidFill>
                      <a:srgbClr val="7F7F7F"/>
                    </a:solidFill>
                    <a:latin typeface="Calibri"/>
                    <a:cs typeface="Calibri"/>
                  </a:rPr>
                  <a:t>recreational drugs.</a:t>
                </a:r>
              </a:p>
              <a:p>
                <a:pPr defTabSz="257175">
                  <a:lnSpc>
                    <a:spcPts val="979"/>
                  </a:lnSpc>
                </a:pPr>
                <a:endParaRPr lang="en-US" sz="1013" b="1" dirty="0">
                  <a:solidFill>
                    <a:srgbClr val="7F7F7F"/>
                  </a:solidFill>
                  <a:latin typeface="Calibri"/>
                  <a:cs typeface="Calibri"/>
                </a:endParaRPr>
              </a:p>
              <a:p>
                <a:pPr defTabSz="257175">
                  <a:lnSpc>
                    <a:spcPts val="979"/>
                  </a:lnSpc>
                </a:pPr>
                <a:r>
                  <a:rPr lang="en-AU" sz="1350" b="1" dirty="0" err="1">
                    <a:solidFill>
                      <a:srgbClr val="7F7F7F"/>
                    </a:solidFill>
                    <a:latin typeface="Calibri"/>
                    <a:cs typeface="Calibri"/>
                  </a:rPr>
                  <a:t>ver</a:t>
                </a:r>
                <a:r>
                  <a:rPr lang="en-AU" sz="1350" b="1" dirty="0">
                    <a:solidFill>
                      <a:srgbClr val="7F7F7F"/>
                    </a:solidFill>
                    <a:latin typeface="Calibri"/>
                    <a:cs typeface="Calibri"/>
                  </a:rPr>
                  <a:t> exposure </a:t>
                </a:r>
                <a:r>
                  <a:rPr lang="en-AU" sz="1013" b="1" dirty="0">
                    <a:solidFill>
                      <a:srgbClr val="7F7F7F"/>
                    </a:solidFill>
                    <a:latin typeface="Calibri"/>
                    <a:cs typeface="Calibri"/>
                  </a:rPr>
                  <a:t>– </a:t>
                </a:r>
                <a:r>
                  <a:rPr lang="en-AU" sz="1013" b="1" dirty="0" err="1">
                    <a:solidFill>
                      <a:srgbClr val="7F7F7F"/>
                    </a:solidFill>
                    <a:latin typeface="Calibri"/>
                    <a:cs typeface="Calibri"/>
                  </a:rPr>
                  <a:t>sunlight,radiation</a:t>
                </a:r>
                <a:r>
                  <a:rPr lang="en-AU" sz="1013" b="1" dirty="0">
                    <a:solidFill>
                      <a:srgbClr val="7F7F7F"/>
                    </a:solidFill>
                    <a:latin typeface="Calibri"/>
                    <a:cs typeface="Calibri"/>
                  </a:rPr>
                  <a:t>.</a:t>
                </a:r>
              </a:p>
              <a:p>
                <a:pPr defTabSz="257175">
                  <a:lnSpc>
                    <a:spcPts val="979"/>
                  </a:lnSpc>
                </a:pPr>
                <a:endParaRPr lang="en-AU" sz="1013" b="1" dirty="0">
                  <a:solidFill>
                    <a:srgbClr val="7F7F7F"/>
                  </a:solidFill>
                  <a:latin typeface="Calibri"/>
                  <a:cs typeface="Calibri"/>
                </a:endParaRPr>
              </a:p>
              <a:p>
                <a:pPr defTabSz="257175">
                  <a:lnSpc>
                    <a:spcPts val="979"/>
                  </a:lnSpc>
                </a:pPr>
                <a:endParaRPr lang="en-AU" sz="1013" b="1" dirty="0">
                  <a:solidFill>
                    <a:srgbClr val="7F7F7F"/>
                  </a:solidFill>
                  <a:latin typeface="Calibri"/>
                  <a:cs typeface="Calibri"/>
                </a:endParaRPr>
              </a:p>
              <a:p>
                <a:pPr defTabSz="257175">
                  <a:lnSpc>
                    <a:spcPts val="979"/>
                  </a:lnSpc>
                </a:pPr>
                <a:r>
                  <a:rPr lang="en-US" sz="1350" b="1" dirty="0" err="1">
                    <a:solidFill>
                      <a:srgbClr val="7F7F7F"/>
                    </a:solidFill>
                    <a:latin typeface="Calibri"/>
                    <a:cs typeface="Calibri"/>
                  </a:rPr>
                  <a:t>nder</a:t>
                </a:r>
                <a:r>
                  <a:rPr lang="en-US" sz="1350" b="1" dirty="0">
                    <a:solidFill>
                      <a:srgbClr val="7F7F7F"/>
                    </a:solidFill>
                    <a:latin typeface="Calibri"/>
                    <a:cs typeface="Calibri"/>
                  </a:rPr>
                  <a:t> exposure- </a:t>
                </a:r>
                <a:r>
                  <a:rPr lang="en-US" sz="1013" b="1" dirty="0">
                    <a:solidFill>
                      <a:srgbClr val="7F7F7F"/>
                    </a:solidFill>
                    <a:latin typeface="Calibri"/>
                    <a:cs typeface="Calibri"/>
                  </a:rPr>
                  <a:t>light,</a:t>
                </a:r>
                <a:r>
                  <a:rPr lang="en-US" sz="1350" b="1" dirty="0">
                    <a:solidFill>
                      <a:srgbClr val="7F7F7F"/>
                    </a:solidFill>
                    <a:latin typeface="Calibri"/>
                    <a:cs typeface="Calibri"/>
                  </a:rPr>
                  <a:t> </a:t>
                </a:r>
                <a:r>
                  <a:rPr lang="en-AU" sz="1013" b="1" dirty="0">
                    <a:solidFill>
                      <a:srgbClr val="7F7F7F"/>
                    </a:solidFill>
                    <a:latin typeface="Calibri"/>
                    <a:cs typeface="Calibri"/>
                  </a:rPr>
                  <a:t>sunlight.</a:t>
                </a:r>
                <a:endParaRPr lang="en-US" sz="1013" b="1" dirty="0">
                  <a:solidFill>
                    <a:srgbClr val="7F7F7F"/>
                  </a:solidFill>
                  <a:latin typeface="Calibri"/>
                  <a:cs typeface="Calibri"/>
                </a:endParaRPr>
              </a:p>
              <a:p>
                <a:pPr defTabSz="257175">
                  <a:lnSpc>
                    <a:spcPts val="979"/>
                  </a:lnSpc>
                </a:pPr>
                <a:endParaRPr lang="en-US" sz="1350" b="1" dirty="0">
                  <a:solidFill>
                    <a:srgbClr val="7F7F7F"/>
                  </a:solidFill>
                  <a:latin typeface="Calibri"/>
                  <a:cs typeface="Calibri"/>
                </a:endParaRPr>
              </a:p>
              <a:p>
                <a:pPr defTabSz="257175">
                  <a:lnSpc>
                    <a:spcPts val="979"/>
                  </a:lnSpc>
                </a:pPr>
                <a:endParaRPr lang="en-US" sz="1350" b="1" dirty="0">
                  <a:solidFill>
                    <a:srgbClr val="7F7F7F"/>
                  </a:solidFill>
                  <a:latin typeface="Calibri"/>
                  <a:cs typeface="Calibri"/>
                </a:endParaRPr>
              </a:p>
              <a:p>
                <a:pPr defTabSz="257175">
                  <a:lnSpc>
                    <a:spcPts val="979"/>
                  </a:lnSpc>
                </a:pPr>
                <a:r>
                  <a:rPr lang="en-US" sz="1350" b="1" dirty="0" err="1">
                    <a:solidFill>
                      <a:srgbClr val="7F7F7F"/>
                    </a:solidFill>
                    <a:latin typeface="Calibri"/>
                    <a:cs typeface="Calibri"/>
                  </a:rPr>
                  <a:t>elationships</a:t>
                </a:r>
                <a:r>
                  <a:rPr lang="en-US" sz="1013" b="1" dirty="0">
                    <a:solidFill>
                      <a:srgbClr val="7F7F7F"/>
                    </a:solidFill>
                    <a:latin typeface="Calibri"/>
                    <a:cs typeface="Calibri"/>
                  </a:rPr>
                  <a:t> – support; social</a:t>
                </a:r>
              </a:p>
              <a:p>
                <a:pPr defTabSz="257175">
                  <a:lnSpc>
                    <a:spcPts val="979"/>
                  </a:lnSpc>
                </a:pPr>
                <a:r>
                  <a:rPr lang="en-US" sz="1013" b="1" dirty="0">
                    <a:solidFill>
                      <a:srgbClr val="7F7F7F"/>
                    </a:solidFill>
                    <a:latin typeface="Calibri"/>
                    <a:cs typeface="Calibri"/>
                  </a:rPr>
                  <a:t> inequality etc.</a:t>
                </a:r>
              </a:p>
              <a:p>
                <a:pPr defTabSz="257175">
                  <a:lnSpc>
                    <a:spcPts val="979"/>
                  </a:lnSpc>
                </a:pPr>
                <a:endParaRPr lang="en-US" sz="1013" b="1" dirty="0">
                  <a:solidFill>
                    <a:srgbClr val="7F7F7F"/>
                  </a:solidFill>
                  <a:latin typeface="Calibri"/>
                  <a:cs typeface="Calibri"/>
                </a:endParaRPr>
              </a:p>
              <a:p>
                <a:pPr defTabSz="257175">
                  <a:lnSpc>
                    <a:spcPts val="979"/>
                  </a:lnSpc>
                </a:pPr>
                <a:r>
                  <a:rPr lang="en-US" sz="1350" b="1" dirty="0" err="1">
                    <a:solidFill>
                      <a:srgbClr val="7F7F7F"/>
                    </a:solidFill>
                    <a:latin typeface="Calibri"/>
                    <a:cs typeface="Calibri"/>
                  </a:rPr>
                  <a:t>ocial</a:t>
                </a:r>
                <a:r>
                  <a:rPr lang="en-US" sz="1350" b="1" dirty="0">
                    <a:solidFill>
                      <a:srgbClr val="7F7F7F"/>
                    </a:solidFill>
                    <a:latin typeface="Calibri"/>
                    <a:cs typeface="Calibri"/>
                  </a:rPr>
                  <a:t> inequality </a:t>
                </a:r>
                <a:r>
                  <a:rPr lang="en-US" sz="1013" b="1" dirty="0">
                    <a:solidFill>
                      <a:srgbClr val="7F7F7F"/>
                    </a:solidFill>
                    <a:latin typeface="Calibri"/>
                    <a:cs typeface="Calibri"/>
                  </a:rPr>
                  <a:t>– ratio between</a:t>
                </a:r>
              </a:p>
              <a:p>
                <a:pPr defTabSz="257175">
                  <a:lnSpc>
                    <a:spcPts val="979"/>
                  </a:lnSpc>
                </a:pPr>
                <a:r>
                  <a:rPr lang="en-US" sz="1013" b="1" dirty="0">
                    <a:solidFill>
                      <a:srgbClr val="7F7F7F"/>
                    </a:solidFill>
                    <a:latin typeface="Calibri"/>
                    <a:cs typeface="Calibri"/>
                  </a:rPr>
                  <a:t> rich and poor.</a:t>
                </a:r>
                <a:endParaRPr lang="en-US" sz="1013" dirty="0">
                  <a:solidFill>
                    <a:srgbClr val="7F7F7F"/>
                  </a:solidFill>
                  <a:latin typeface="Calibri"/>
                </a:endParaRPr>
              </a:p>
            </p:txBody>
          </p:sp>
          <p:sp>
            <p:nvSpPr>
              <p:cNvPr id="15" name="TextBox 14"/>
              <p:cNvSpPr txBox="1"/>
              <p:nvPr/>
            </p:nvSpPr>
            <p:spPr>
              <a:xfrm>
                <a:off x="4626903" y="2561117"/>
                <a:ext cx="700574" cy="4101178"/>
              </a:xfrm>
              <a:prstGeom prst="rect">
                <a:avLst/>
              </a:prstGeom>
              <a:noFill/>
            </p:spPr>
            <p:txBody>
              <a:bodyPr wrap="square" rtlCol="0">
                <a:spAutoFit/>
              </a:bodyPr>
              <a:lstStyle/>
              <a:p>
                <a:pPr defTabSz="257175">
                  <a:lnSpc>
                    <a:spcPts val="2858"/>
                  </a:lnSpc>
                </a:pPr>
                <a:r>
                  <a:rPr lang="en-US" sz="2250" b="1" dirty="0">
                    <a:solidFill>
                      <a:srgbClr val="4F81BD"/>
                    </a:solidFill>
                    <a:latin typeface="Calibri"/>
                    <a:cs typeface="Calibri"/>
                  </a:rPr>
                  <a:t>O</a:t>
                </a:r>
              </a:p>
              <a:p>
                <a:pPr defTabSz="257175">
                  <a:lnSpc>
                    <a:spcPts val="2858"/>
                  </a:lnSpc>
                </a:pPr>
                <a:r>
                  <a:rPr lang="en-US" sz="2250" b="1" dirty="0">
                    <a:solidFill>
                      <a:srgbClr val="4F81BD"/>
                    </a:solidFill>
                    <a:latin typeface="Calibri"/>
                    <a:cs typeface="Calibri"/>
                  </a:rPr>
                  <a:t>D</a:t>
                </a:r>
              </a:p>
              <a:p>
                <a:pPr defTabSz="257175">
                  <a:lnSpc>
                    <a:spcPts val="2858"/>
                  </a:lnSpc>
                </a:pPr>
                <a:r>
                  <a:rPr lang="en-US" sz="2250" b="1" dirty="0">
                    <a:solidFill>
                      <a:srgbClr val="4F81BD"/>
                    </a:solidFill>
                    <a:latin typeface="Calibri"/>
                    <a:cs typeface="Calibri"/>
                  </a:rPr>
                  <a:t>O</a:t>
                </a:r>
              </a:p>
              <a:p>
                <a:pPr defTabSz="257175">
                  <a:lnSpc>
                    <a:spcPts val="2858"/>
                  </a:lnSpc>
                </a:pPr>
                <a:r>
                  <a:rPr lang="en-US" sz="2250" b="1" dirty="0">
                    <a:solidFill>
                      <a:srgbClr val="4F81BD"/>
                    </a:solidFill>
                    <a:latin typeface="Calibri"/>
                    <a:cs typeface="Calibri"/>
                  </a:rPr>
                  <a:t>U</a:t>
                </a:r>
              </a:p>
              <a:p>
                <a:pPr defTabSz="257175">
                  <a:lnSpc>
                    <a:spcPts val="2858"/>
                  </a:lnSpc>
                </a:pPr>
                <a:r>
                  <a:rPr lang="en-US" sz="2250" b="1" dirty="0">
                    <a:solidFill>
                      <a:srgbClr val="4F81BD"/>
                    </a:solidFill>
                    <a:latin typeface="Calibri"/>
                    <a:cs typeface="Calibri"/>
                  </a:rPr>
                  <a:t>R</a:t>
                </a:r>
              </a:p>
              <a:p>
                <a:pPr defTabSz="257175">
                  <a:lnSpc>
                    <a:spcPts val="2858"/>
                  </a:lnSpc>
                </a:pPr>
                <a:r>
                  <a:rPr lang="en-US" sz="2250" b="1" dirty="0">
                    <a:solidFill>
                      <a:srgbClr val="4F81BD"/>
                    </a:solidFill>
                    <a:latin typeface="Calibri"/>
                    <a:cs typeface="Calibri"/>
                  </a:rPr>
                  <a:t>S</a:t>
                </a:r>
              </a:p>
            </p:txBody>
          </p:sp>
        </p:grpSp>
        <p:sp>
          <p:nvSpPr>
            <p:cNvPr id="33" name="TextBox 32"/>
            <p:cNvSpPr txBox="1"/>
            <p:nvPr/>
          </p:nvSpPr>
          <p:spPr>
            <a:xfrm>
              <a:off x="10085826" y="3628577"/>
              <a:ext cx="670268" cy="441260"/>
            </a:xfrm>
            <a:prstGeom prst="rect">
              <a:avLst/>
            </a:prstGeom>
            <a:noFill/>
          </p:spPr>
          <p:txBody>
            <a:bodyPr wrap="none" rtlCol="0">
              <a:spAutoFit/>
            </a:bodyPr>
            <a:lstStyle/>
            <a:p>
              <a:pPr defTabSz="257175"/>
              <a:r>
                <a:rPr lang="en-US" sz="1013" b="1" dirty="0">
                  <a:solidFill>
                    <a:srgbClr val="7F7F7F"/>
                  </a:solidFill>
                  <a:latin typeface="Calibri"/>
                </a:rPr>
                <a:t>***</a:t>
              </a:r>
            </a:p>
          </p:txBody>
        </p:sp>
        <p:sp>
          <p:nvSpPr>
            <p:cNvPr id="34" name="TextBox 33"/>
            <p:cNvSpPr txBox="1"/>
            <p:nvPr/>
          </p:nvSpPr>
          <p:spPr>
            <a:xfrm>
              <a:off x="10085822" y="2991163"/>
              <a:ext cx="556277" cy="441260"/>
            </a:xfrm>
            <a:prstGeom prst="rect">
              <a:avLst/>
            </a:prstGeom>
            <a:noFill/>
          </p:spPr>
          <p:txBody>
            <a:bodyPr wrap="none" rtlCol="0">
              <a:spAutoFit/>
            </a:bodyPr>
            <a:lstStyle/>
            <a:p>
              <a:pPr defTabSz="257175"/>
              <a:r>
                <a:rPr lang="en-US" sz="1013" b="1" dirty="0">
                  <a:solidFill>
                    <a:srgbClr val="7F7F7F"/>
                  </a:solidFill>
                  <a:latin typeface="Calibri"/>
                </a:rPr>
                <a:t>**</a:t>
              </a:r>
            </a:p>
          </p:txBody>
        </p:sp>
        <p:sp>
          <p:nvSpPr>
            <p:cNvPr id="35" name="TextBox 34"/>
            <p:cNvSpPr txBox="1"/>
            <p:nvPr/>
          </p:nvSpPr>
          <p:spPr>
            <a:xfrm>
              <a:off x="10236542" y="4165954"/>
              <a:ext cx="556277" cy="441260"/>
            </a:xfrm>
            <a:prstGeom prst="rect">
              <a:avLst/>
            </a:prstGeom>
            <a:noFill/>
          </p:spPr>
          <p:txBody>
            <a:bodyPr wrap="none" rtlCol="0">
              <a:spAutoFit/>
            </a:bodyPr>
            <a:lstStyle/>
            <a:p>
              <a:pPr defTabSz="257175"/>
              <a:r>
                <a:rPr lang="en-US" sz="1013" dirty="0">
                  <a:solidFill>
                    <a:srgbClr val="7F7F7F"/>
                  </a:solidFill>
                  <a:latin typeface="Calibri"/>
                </a:rPr>
                <a:t>**</a:t>
              </a:r>
            </a:p>
          </p:txBody>
        </p:sp>
        <p:sp>
          <p:nvSpPr>
            <p:cNvPr id="37" name="TextBox 36"/>
            <p:cNvSpPr txBox="1"/>
            <p:nvPr/>
          </p:nvSpPr>
          <p:spPr>
            <a:xfrm>
              <a:off x="9901285" y="4677823"/>
              <a:ext cx="556277" cy="441260"/>
            </a:xfrm>
            <a:prstGeom prst="rect">
              <a:avLst/>
            </a:prstGeom>
            <a:noFill/>
          </p:spPr>
          <p:txBody>
            <a:bodyPr wrap="none" rtlCol="0">
              <a:spAutoFit/>
            </a:bodyPr>
            <a:lstStyle/>
            <a:p>
              <a:pPr defTabSz="257175"/>
              <a:r>
                <a:rPr lang="en-US" sz="1013" b="1" dirty="0">
                  <a:solidFill>
                    <a:srgbClr val="7F7F7F"/>
                  </a:solidFill>
                  <a:latin typeface="Calibri"/>
                </a:rPr>
                <a:t>**</a:t>
              </a:r>
            </a:p>
          </p:txBody>
        </p:sp>
        <p:sp>
          <p:nvSpPr>
            <p:cNvPr id="38" name="TextBox 37"/>
            <p:cNvSpPr txBox="1"/>
            <p:nvPr/>
          </p:nvSpPr>
          <p:spPr>
            <a:xfrm>
              <a:off x="10015349" y="5491908"/>
              <a:ext cx="556277" cy="441260"/>
            </a:xfrm>
            <a:prstGeom prst="rect">
              <a:avLst/>
            </a:prstGeom>
            <a:noFill/>
          </p:spPr>
          <p:txBody>
            <a:bodyPr wrap="none" rtlCol="0">
              <a:spAutoFit/>
            </a:bodyPr>
            <a:lstStyle/>
            <a:p>
              <a:pPr defTabSz="257175"/>
              <a:r>
                <a:rPr lang="en-US" sz="1013" b="1" dirty="0">
                  <a:solidFill>
                    <a:srgbClr val="7F7F7F"/>
                  </a:solidFill>
                  <a:latin typeface="Calibri"/>
                </a:rPr>
                <a:t>**</a:t>
              </a:r>
            </a:p>
          </p:txBody>
        </p:sp>
        <p:sp>
          <p:nvSpPr>
            <p:cNvPr id="39" name="TextBox 38"/>
            <p:cNvSpPr txBox="1"/>
            <p:nvPr/>
          </p:nvSpPr>
          <p:spPr>
            <a:xfrm>
              <a:off x="10085827" y="6245474"/>
              <a:ext cx="670268" cy="441260"/>
            </a:xfrm>
            <a:prstGeom prst="rect">
              <a:avLst/>
            </a:prstGeom>
            <a:noFill/>
          </p:spPr>
          <p:txBody>
            <a:bodyPr wrap="none" rtlCol="0">
              <a:spAutoFit/>
            </a:bodyPr>
            <a:lstStyle/>
            <a:p>
              <a:pPr defTabSz="257175"/>
              <a:r>
                <a:rPr lang="en-US" sz="1013" b="1" dirty="0">
                  <a:solidFill>
                    <a:srgbClr val="7F7F7F"/>
                  </a:solidFill>
                  <a:latin typeface="Calibri"/>
                </a:rPr>
                <a:t>***</a:t>
              </a:r>
            </a:p>
          </p:txBody>
        </p:sp>
      </p:grpSp>
      <p:grpSp>
        <p:nvGrpSpPr>
          <p:cNvPr id="17" name="Group 16"/>
          <p:cNvGrpSpPr/>
          <p:nvPr/>
        </p:nvGrpSpPr>
        <p:grpSpPr>
          <a:xfrm>
            <a:off x="4484232" y="776046"/>
            <a:ext cx="2526124" cy="1054135"/>
            <a:chOff x="5939966" y="768637"/>
            <a:chExt cx="4490887" cy="1874016"/>
          </a:xfrm>
        </p:grpSpPr>
        <p:grpSp>
          <p:nvGrpSpPr>
            <p:cNvPr id="4" name="Group 12"/>
            <p:cNvGrpSpPr/>
            <p:nvPr/>
          </p:nvGrpSpPr>
          <p:grpSpPr>
            <a:xfrm>
              <a:off x="5939966" y="768637"/>
              <a:ext cx="4490887" cy="1874016"/>
              <a:chOff x="4415960" y="635587"/>
              <a:chExt cx="4490887" cy="1874017"/>
            </a:xfrm>
          </p:grpSpPr>
          <p:sp>
            <p:nvSpPr>
              <p:cNvPr id="7" name="TextBox 6"/>
              <p:cNvSpPr txBox="1"/>
              <p:nvPr/>
            </p:nvSpPr>
            <p:spPr>
              <a:xfrm>
                <a:off x="4602714" y="635587"/>
                <a:ext cx="700572" cy="1874017"/>
              </a:xfrm>
              <a:prstGeom prst="rect">
                <a:avLst/>
              </a:prstGeom>
              <a:noFill/>
            </p:spPr>
            <p:txBody>
              <a:bodyPr wrap="square" rtlCol="0">
                <a:spAutoFit/>
              </a:bodyPr>
              <a:lstStyle/>
              <a:p>
                <a:pPr defTabSz="257175">
                  <a:lnSpc>
                    <a:spcPts val="2520"/>
                  </a:lnSpc>
                </a:pPr>
                <a:r>
                  <a:rPr lang="en-US" sz="2250" b="1" dirty="0">
                    <a:solidFill>
                      <a:srgbClr val="4F81BD"/>
                    </a:solidFill>
                    <a:latin typeface="Calibri"/>
                    <a:cs typeface="Calibri"/>
                  </a:rPr>
                  <a:t>M</a:t>
                </a:r>
              </a:p>
              <a:p>
                <a:pPr defTabSz="257175">
                  <a:lnSpc>
                    <a:spcPts val="2520"/>
                  </a:lnSpc>
                </a:pPr>
                <a:r>
                  <a:rPr lang="en-US" sz="2250" b="1" dirty="0">
                    <a:solidFill>
                      <a:srgbClr val="4F81BD"/>
                    </a:solidFill>
                    <a:latin typeface="Calibri"/>
                    <a:cs typeface="Calibri"/>
                  </a:rPr>
                  <a:t>A</a:t>
                </a:r>
              </a:p>
              <a:p>
                <a:pPr defTabSz="257175">
                  <a:lnSpc>
                    <a:spcPts val="2520"/>
                  </a:lnSpc>
                </a:pPr>
                <a:r>
                  <a:rPr lang="en-US" sz="2250" b="1" dirty="0">
                    <a:solidFill>
                      <a:srgbClr val="4F81BD"/>
                    </a:solidFill>
                    <a:latin typeface="Calibri"/>
                    <a:cs typeface="Calibri"/>
                  </a:rPr>
                  <a:t> L</a:t>
                </a:r>
              </a:p>
            </p:txBody>
          </p:sp>
          <p:sp>
            <p:nvSpPr>
              <p:cNvPr id="9" name="TextBox 8"/>
              <p:cNvSpPr txBox="1"/>
              <p:nvPr/>
            </p:nvSpPr>
            <p:spPr>
              <a:xfrm>
                <a:off x="5033245" y="852127"/>
                <a:ext cx="3873602" cy="1556323"/>
              </a:xfrm>
              <a:prstGeom prst="rect">
                <a:avLst/>
              </a:prstGeom>
              <a:noFill/>
            </p:spPr>
            <p:txBody>
              <a:bodyPr wrap="square" rtlCol="0">
                <a:spAutoFit/>
              </a:bodyPr>
              <a:lstStyle/>
              <a:p>
                <a:pPr defTabSz="257175">
                  <a:lnSpc>
                    <a:spcPts val="1001"/>
                  </a:lnSpc>
                </a:pPr>
                <a:r>
                  <a:rPr lang="en-AU" sz="1013" b="1" dirty="0">
                    <a:solidFill>
                      <a:srgbClr val="FFFF00"/>
                    </a:solidFill>
                    <a:latin typeface="Calibri"/>
                    <a:cs typeface="Calibri"/>
                  </a:rPr>
                  <a:t> </a:t>
                </a:r>
                <a:r>
                  <a:rPr lang="en-AU" sz="1350" b="1" dirty="0" err="1">
                    <a:solidFill>
                      <a:srgbClr val="7F7F7F"/>
                    </a:solidFill>
                    <a:latin typeface="Calibri"/>
                    <a:cs typeface="Calibri"/>
                  </a:rPr>
                  <a:t>eaninglessness</a:t>
                </a:r>
                <a:r>
                  <a:rPr lang="en-AU" sz="1350" b="1" dirty="0">
                    <a:solidFill>
                      <a:srgbClr val="7F7F7F"/>
                    </a:solidFill>
                    <a:latin typeface="Calibri"/>
                    <a:cs typeface="Calibri"/>
                  </a:rPr>
                  <a:t> </a:t>
                </a:r>
                <a:r>
                  <a:rPr lang="en-AU" sz="1013" b="1" dirty="0">
                    <a:solidFill>
                      <a:srgbClr val="7F7F7F"/>
                    </a:solidFill>
                    <a:latin typeface="Calibri"/>
                    <a:cs typeface="Calibri"/>
                  </a:rPr>
                  <a:t>– ‘learned</a:t>
                </a:r>
              </a:p>
              <a:p>
                <a:pPr defTabSz="257175">
                  <a:lnSpc>
                    <a:spcPts val="1001"/>
                  </a:lnSpc>
                </a:pPr>
                <a:r>
                  <a:rPr lang="en-AU" sz="1013" b="1" dirty="0">
                    <a:solidFill>
                      <a:srgbClr val="7F7F7F"/>
                    </a:solidFill>
                    <a:latin typeface="Calibri"/>
                    <a:cs typeface="Calibri"/>
                  </a:rPr>
                  <a:t>            helplessness</a:t>
                </a:r>
              </a:p>
              <a:p>
                <a:pPr defTabSz="257175">
                  <a:lnSpc>
                    <a:spcPts val="1001"/>
                  </a:lnSpc>
                </a:pPr>
                <a:endParaRPr lang="en-AU" sz="1013" b="1" dirty="0">
                  <a:solidFill>
                    <a:srgbClr val="7F7F7F"/>
                  </a:solidFill>
                  <a:latin typeface="Calibri"/>
                  <a:cs typeface="Calibri"/>
                </a:endParaRPr>
              </a:p>
              <a:p>
                <a:pPr defTabSz="257175">
                  <a:lnSpc>
                    <a:spcPts val="1001"/>
                  </a:lnSpc>
                </a:pPr>
                <a:r>
                  <a:rPr lang="en-US" sz="1350" b="1" dirty="0" err="1">
                    <a:solidFill>
                      <a:srgbClr val="7F7F7F"/>
                    </a:solidFill>
                    <a:latin typeface="Calibri"/>
                    <a:cs typeface="Calibri"/>
                  </a:rPr>
                  <a:t>lienation</a:t>
                </a:r>
                <a:r>
                  <a:rPr lang="en-US" sz="1013" b="1" dirty="0">
                    <a:solidFill>
                      <a:srgbClr val="7F7F7F"/>
                    </a:solidFill>
                    <a:latin typeface="Calibri"/>
                    <a:cs typeface="Calibri"/>
                  </a:rPr>
                  <a:t>– from society</a:t>
                </a:r>
              </a:p>
              <a:p>
                <a:pPr defTabSz="257175">
                  <a:lnSpc>
                    <a:spcPts val="1001"/>
                  </a:lnSpc>
                </a:pPr>
                <a:endParaRPr lang="en-AU" sz="1350" b="1" dirty="0">
                  <a:solidFill>
                    <a:srgbClr val="7F7F7F"/>
                  </a:solidFill>
                  <a:latin typeface="Calibri"/>
                  <a:cs typeface="Calibri"/>
                </a:endParaRPr>
              </a:p>
              <a:p>
                <a:pPr defTabSz="257175">
                  <a:lnSpc>
                    <a:spcPts val="1001"/>
                  </a:lnSpc>
                </a:pPr>
                <a:r>
                  <a:rPr lang="en-AU" sz="1350" b="1" dirty="0" err="1">
                    <a:solidFill>
                      <a:srgbClr val="7F7F7F"/>
                    </a:solidFill>
                    <a:latin typeface="Calibri"/>
                    <a:cs typeface="Calibri"/>
                  </a:rPr>
                  <a:t>oss</a:t>
                </a:r>
                <a:r>
                  <a:rPr lang="en-AU" sz="1350" b="1" dirty="0">
                    <a:solidFill>
                      <a:srgbClr val="7F7F7F"/>
                    </a:solidFill>
                    <a:latin typeface="Calibri"/>
                    <a:cs typeface="Calibri"/>
                  </a:rPr>
                  <a:t> of culture/identity</a:t>
                </a:r>
                <a:endParaRPr lang="en-AU" sz="1013" b="1" dirty="0">
                  <a:solidFill>
                    <a:srgbClr val="7F7F7F"/>
                  </a:solidFill>
                  <a:latin typeface="Calibri"/>
                  <a:cs typeface="Calibri"/>
                </a:endParaRPr>
              </a:p>
            </p:txBody>
          </p:sp>
          <p:sp>
            <p:nvSpPr>
              <p:cNvPr id="10" name="Rectangle 9"/>
              <p:cNvSpPr/>
              <p:nvPr/>
            </p:nvSpPr>
            <p:spPr>
              <a:xfrm>
                <a:off x="4415960" y="635587"/>
                <a:ext cx="4213925" cy="1866323"/>
              </a:xfrm>
              <a:prstGeom prst="rect">
                <a:avLst/>
              </a:prstGeom>
              <a:no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257175"/>
                <a:endParaRPr lang="en-US" sz="1013">
                  <a:solidFill>
                    <a:prstClr val="white"/>
                  </a:solidFill>
                  <a:latin typeface="Calibri"/>
                </a:endParaRPr>
              </a:p>
            </p:txBody>
          </p:sp>
        </p:grpSp>
        <p:sp>
          <p:nvSpPr>
            <p:cNvPr id="40" name="TextBox 39"/>
            <p:cNvSpPr txBox="1"/>
            <p:nvPr/>
          </p:nvSpPr>
          <p:spPr>
            <a:xfrm>
              <a:off x="9715267" y="985174"/>
              <a:ext cx="442286" cy="441260"/>
            </a:xfrm>
            <a:prstGeom prst="rect">
              <a:avLst/>
            </a:prstGeom>
            <a:noFill/>
          </p:spPr>
          <p:txBody>
            <a:bodyPr wrap="none" rtlCol="0">
              <a:spAutoFit/>
            </a:bodyPr>
            <a:lstStyle/>
            <a:p>
              <a:pPr defTabSz="257175"/>
              <a:r>
                <a:rPr lang="en-US" sz="1013" b="1" dirty="0">
                  <a:solidFill>
                    <a:srgbClr val="7F7F7F"/>
                  </a:solidFill>
                  <a:latin typeface="Calibri"/>
                </a:rPr>
                <a:t>*</a:t>
              </a:r>
            </a:p>
          </p:txBody>
        </p:sp>
        <p:sp>
          <p:nvSpPr>
            <p:cNvPr id="41" name="TextBox 40"/>
            <p:cNvSpPr txBox="1"/>
            <p:nvPr/>
          </p:nvSpPr>
          <p:spPr>
            <a:xfrm>
              <a:off x="9565228" y="1703941"/>
              <a:ext cx="442286" cy="441260"/>
            </a:xfrm>
            <a:prstGeom prst="rect">
              <a:avLst/>
            </a:prstGeom>
            <a:noFill/>
          </p:spPr>
          <p:txBody>
            <a:bodyPr wrap="none" rtlCol="0">
              <a:spAutoFit/>
            </a:bodyPr>
            <a:lstStyle/>
            <a:p>
              <a:pPr defTabSz="257175"/>
              <a:r>
                <a:rPr lang="en-US" sz="1013" b="1" dirty="0">
                  <a:solidFill>
                    <a:srgbClr val="7F7F7F"/>
                  </a:solidFill>
                  <a:latin typeface="Calibri"/>
                </a:rPr>
                <a:t>*</a:t>
              </a:r>
            </a:p>
          </p:txBody>
        </p:sp>
      </p:grpSp>
      <p:sp>
        <p:nvSpPr>
          <p:cNvPr id="42" name="Rectangle 41"/>
          <p:cNvSpPr/>
          <p:nvPr/>
        </p:nvSpPr>
        <p:spPr>
          <a:xfrm>
            <a:off x="2031133" y="869757"/>
            <a:ext cx="2571750" cy="404085"/>
          </a:xfrm>
          <a:prstGeom prst="rect">
            <a:avLst/>
          </a:prstGeom>
        </p:spPr>
        <p:txBody>
          <a:bodyPr>
            <a:spAutoFit/>
          </a:bodyPr>
          <a:lstStyle/>
          <a:p>
            <a:pPr defTabSz="257175"/>
            <a:r>
              <a:rPr lang="en-US" sz="1013" b="1" dirty="0">
                <a:solidFill>
                  <a:prstClr val="black">
                    <a:lumMod val="50000"/>
                    <a:lumOff val="50000"/>
                  </a:prstClr>
                </a:solidFill>
                <a:latin typeface="Calibri"/>
              </a:rPr>
              <a:t>* Level of evidence for ‘</a:t>
            </a:r>
            <a:r>
              <a:rPr lang="en-US" sz="1013" b="1" dirty="0" err="1">
                <a:solidFill>
                  <a:prstClr val="black">
                    <a:lumMod val="50000"/>
                    <a:lumOff val="50000"/>
                  </a:prstClr>
                </a:solidFill>
                <a:latin typeface="Calibri"/>
              </a:rPr>
              <a:t>Metaflammatory</a:t>
            </a:r>
            <a:r>
              <a:rPr lang="en-US" sz="1013" b="1" dirty="0">
                <a:solidFill>
                  <a:prstClr val="black">
                    <a:lumMod val="50000"/>
                    <a:lumOff val="50000"/>
                  </a:prstClr>
                </a:solidFill>
                <a:latin typeface="Calibri"/>
              </a:rPr>
              <a:t>     Response – Independent of obesity</a:t>
            </a:r>
          </a:p>
        </p:txBody>
      </p:sp>
      <p:sp>
        <p:nvSpPr>
          <p:cNvPr id="20" name="TextBox 19">
            <a:extLst>
              <a:ext uri="{FF2B5EF4-FFF2-40B4-BE49-F238E27FC236}">
                <a16:creationId xmlns:a16="http://schemas.microsoft.com/office/drawing/2014/main" id="{6CD64DC7-49B6-7B43-A5E6-B7D6DD783E45}"/>
              </a:ext>
            </a:extLst>
          </p:cNvPr>
          <p:cNvSpPr txBox="1"/>
          <p:nvPr/>
        </p:nvSpPr>
        <p:spPr>
          <a:xfrm>
            <a:off x="6850922" y="4601982"/>
            <a:ext cx="2780433" cy="461665"/>
          </a:xfrm>
          <a:prstGeom prst="rect">
            <a:avLst/>
          </a:prstGeom>
          <a:noFill/>
        </p:spPr>
        <p:txBody>
          <a:bodyPr wrap="square" rtlCol="0">
            <a:spAutoFit/>
          </a:bodyPr>
          <a:lstStyle/>
          <a:p>
            <a:r>
              <a:rPr lang="en-US" sz="1200" dirty="0">
                <a:solidFill>
                  <a:schemeClr val="tx1">
                    <a:lumMod val="50000"/>
                    <a:lumOff val="50000"/>
                  </a:schemeClr>
                </a:solidFill>
              </a:rPr>
              <a:t>Egger, G., </a:t>
            </a:r>
            <a:r>
              <a:rPr lang="en-US" sz="1200" i="1" dirty="0">
                <a:solidFill>
                  <a:schemeClr val="tx1">
                    <a:lumMod val="50000"/>
                    <a:lumOff val="50000"/>
                  </a:schemeClr>
                </a:solidFill>
              </a:rPr>
              <a:t>et al.,</a:t>
            </a:r>
            <a:r>
              <a:rPr lang="en-US" sz="1200" dirty="0">
                <a:solidFill>
                  <a:schemeClr val="tx1">
                    <a:lumMod val="50000"/>
                    <a:lumOff val="50000"/>
                  </a:schemeClr>
                </a:solidFill>
              </a:rPr>
              <a:t> (2017) ‘Lifestyle Medicine’</a:t>
            </a:r>
          </a:p>
        </p:txBody>
      </p:sp>
      <p:sp>
        <p:nvSpPr>
          <p:cNvPr id="21" name="TextBox 20">
            <a:extLst>
              <a:ext uri="{FF2B5EF4-FFF2-40B4-BE49-F238E27FC236}">
                <a16:creationId xmlns:a16="http://schemas.microsoft.com/office/drawing/2014/main" id="{D06757FC-666D-BD47-87A0-23F0A1158BB3}"/>
              </a:ext>
            </a:extLst>
          </p:cNvPr>
          <p:cNvSpPr txBox="1"/>
          <p:nvPr/>
        </p:nvSpPr>
        <p:spPr>
          <a:xfrm>
            <a:off x="199135" y="4201872"/>
            <a:ext cx="4888069" cy="1015663"/>
          </a:xfrm>
          <a:prstGeom prst="rect">
            <a:avLst/>
          </a:prstGeom>
          <a:noFill/>
        </p:spPr>
        <p:txBody>
          <a:bodyPr wrap="none" rtlCol="0">
            <a:spAutoFit/>
          </a:bodyPr>
          <a:lstStyle/>
          <a:p>
            <a:r>
              <a:rPr lang="en-US" b="1" dirty="0"/>
              <a:t>ANTHROPOGENS:  </a:t>
            </a:r>
          </a:p>
          <a:p>
            <a:r>
              <a:rPr lang="en-US" sz="1400" dirty="0"/>
              <a:t>“</a:t>
            </a:r>
            <a:r>
              <a:rPr lang="en-US" sz="1400" i="1" dirty="0"/>
              <a:t>Man-made environments, their by products and/or lifestyles</a:t>
            </a:r>
          </a:p>
          <a:p>
            <a:r>
              <a:rPr lang="en-US" sz="1400" i="1" dirty="0"/>
              <a:t>encouraged by these that may be detrimental to human health</a:t>
            </a:r>
            <a:r>
              <a:rPr lang="en-US" sz="1400" dirty="0"/>
              <a:t>” </a:t>
            </a:r>
          </a:p>
          <a:p>
            <a:r>
              <a:rPr lang="en-US" sz="1400" dirty="0"/>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38"/>
          <p:cNvSpPr txBox="1">
            <a:spLocks noChangeArrowheads="1"/>
          </p:cNvSpPr>
          <p:nvPr/>
        </p:nvSpPr>
        <p:spPr bwMode="auto">
          <a:xfrm>
            <a:off x="5720946" y="1205847"/>
            <a:ext cx="936177" cy="2354491"/>
          </a:xfrm>
          <a:prstGeom prst="rect">
            <a:avLst/>
          </a:prstGeom>
          <a:noFill/>
          <a:ln w="28575">
            <a:noFill/>
            <a:miter lim="800000"/>
            <a:headEnd/>
            <a:tailEnd/>
          </a:ln>
        </p:spPr>
        <p:txBody>
          <a:bodyPr wrap="square">
            <a:prstTxWarp prst="textNoShape">
              <a:avLst/>
            </a:prstTxWarp>
            <a:spAutoFit/>
          </a:bodyPr>
          <a:lstStyle/>
          <a:p>
            <a:r>
              <a:rPr lang="en-US" sz="1050" b="1" dirty="0"/>
              <a:t>    RISK</a:t>
            </a:r>
          </a:p>
          <a:p>
            <a:r>
              <a:rPr lang="en-US" sz="1050" b="1" dirty="0"/>
              <a:t>FACTORS/</a:t>
            </a:r>
          </a:p>
          <a:p>
            <a:r>
              <a:rPr lang="en-US" sz="1050" b="1" dirty="0"/>
              <a:t>MARKERS</a:t>
            </a:r>
          </a:p>
          <a:p>
            <a:endParaRPr lang="en-US" sz="1050" dirty="0"/>
          </a:p>
          <a:p>
            <a:endParaRPr lang="en-US" sz="1050" dirty="0"/>
          </a:p>
          <a:p>
            <a:r>
              <a:rPr lang="en-US" sz="1050" dirty="0"/>
              <a:t>Obesity   </a:t>
            </a:r>
          </a:p>
          <a:p>
            <a:r>
              <a:rPr lang="en-US" sz="1050" dirty="0"/>
              <a:t>BP</a:t>
            </a:r>
          </a:p>
          <a:p>
            <a:r>
              <a:rPr lang="en-US" sz="1050" dirty="0"/>
              <a:t>Lipids</a:t>
            </a:r>
          </a:p>
          <a:p>
            <a:r>
              <a:rPr lang="en-US" sz="1050" dirty="0"/>
              <a:t>High FPG</a:t>
            </a:r>
          </a:p>
          <a:p>
            <a:r>
              <a:rPr lang="en-US" sz="1050" dirty="0"/>
              <a:t>IGT</a:t>
            </a:r>
          </a:p>
          <a:p>
            <a:r>
              <a:rPr lang="en-US" sz="1050" dirty="0" err="1"/>
              <a:t>hsCRP</a:t>
            </a:r>
            <a:endParaRPr lang="en-US" sz="1050" dirty="0"/>
          </a:p>
          <a:p>
            <a:r>
              <a:rPr lang="en-US" sz="1050" dirty="0"/>
              <a:t>HBA</a:t>
            </a:r>
            <a:r>
              <a:rPr lang="en-US" sz="1050" baseline="-25000" dirty="0"/>
              <a:t>1</a:t>
            </a:r>
            <a:r>
              <a:rPr lang="en-US" sz="1050" dirty="0"/>
              <a:t>C</a:t>
            </a:r>
          </a:p>
          <a:p>
            <a:r>
              <a:rPr lang="en-US" sz="1050" dirty="0"/>
              <a:t>Inflammation</a:t>
            </a:r>
          </a:p>
          <a:p>
            <a:r>
              <a:rPr lang="en-US" sz="1050" dirty="0"/>
              <a:t>etc.</a:t>
            </a:r>
          </a:p>
        </p:txBody>
      </p:sp>
      <p:grpSp>
        <p:nvGrpSpPr>
          <p:cNvPr id="26" name="Group 25">
            <a:extLst>
              <a:ext uri="{FF2B5EF4-FFF2-40B4-BE49-F238E27FC236}">
                <a16:creationId xmlns:a16="http://schemas.microsoft.com/office/drawing/2014/main" id="{926E8B00-A583-C94E-AB7A-251BE039FEBD}"/>
              </a:ext>
            </a:extLst>
          </p:cNvPr>
          <p:cNvGrpSpPr/>
          <p:nvPr/>
        </p:nvGrpSpPr>
        <p:grpSpPr>
          <a:xfrm>
            <a:off x="1380114" y="620010"/>
            <a:ext cx="4187148" cy="690790"/>
            <a:chOff x="316887" y="846135"/>
            <a:chExt cx="5101726" cy="921053"/>
          </a:xfrm>
        </p:grpSpPr>
        <p:sp>
          <p:nvSpPr>
            <p:cNvPr id="13" name="TextBox 12"/>
            <p:cNvSpPr txBox="1"/>
            <p:nvPr/>
          </p:nvSpPr>
          <p:spPr>
            <a:xfrm>
              <a:off x="1989664" y="846135"/>
              <a:ext cx="1947514" cy="492442"/>
            </a:xfrm>
            <a:prstGeom prst="rect">
              <a:avLst/>
            </a:prstGeom>
            <a:noFill/>
          </p:spPr>
          <p:txBody>
            <a:bodyPr wrap="none" rtlCol="0">
              <a:spAutoFit/>
            </a:bodyPr>
            <a:lstStyle/>
            <a:p>
              <a:r>
                <a:rPr lang="en-US" b="1" dirty="0"/>
                <a:t>  Determinants</a:t>
              </a:r>
            </a:p>
          </p:txBody>
        </p:sp>
        <p:sp>
          <p:nvSpPr>
            <p:cNvPr id="19" name="Right Bracket 18"/>
            <p:cNvSpPr/>
            <p:nvPr/>
          </p:nvSpPr>
          <p:spPr>
            <a:xfrm rot="16200000">
              <a:off x="2666395" y="-985029"/>
              <a:ext cx="402709" cy="5101726"/>
            </a:xfrm>
            <a:prstGeom prst="rightBracket">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grpSp>
      <p:grpSp>
        <p:nvGrpSpPr>
          <p:cNvPr id="24" name="Group 23">
            <a:extLst>
              <a:ext uri="{FF2B5EF4-FFF2-40B4-BE49-F238E27FC236}">
                <a16:creationId xmlns:a16="http://schemas.microsoft.com/office/drawing/2014/main" id="{83804914-8554-8244-BA60-916F19146FB9}"/>
              </a:ext>
            </a:extLst>
          </p:cNvPr>
          <p:cNvGrpSpPr/>
          <p:nvPr/>
        </p:nvGrpSpPr>
        <p:grpSpPr>
          <a:xfrm>
            <a:off x="6513825" y="1975341"/>
            <a:ext cx="307387" cy="1386983"/>
            <a:chOff x="7161106" y="2555967"/>
            <a:chExt cx="409849" cy="1849311"/>
          </a:xfrm>
        </p:grpSpPr>
        <p:sp>
          <p:nvSpPr>
            <p:cNvPr id="9" name="AutoShape 39"/>
            <p:cNvSpPr>
              <a:spLocks noChangeArrowheads="1"/>
            </p:cNvSpPr>
            <p:nvPr/>
          </p:nvSpPr>
          <p:spPr bwMode="auto">
            <a:xfrm>
              <a:off x="7179597" y="3290122"/>
              <a:ext cx="391358" cy="381000"/>
            </a:xfrm>
            <a:prstGeom prst="rightArrow">
              <a:avLst>
                <a:gd name="adj1" fmla="val 50000"/>
                <a:gd name="adj2" fmla="val 28854"/>
              </a:avLst>
            </a:prstGeom>
            <a:solidFill>
              <a:schemeClr val="tx1"/>
            </a:solidFill>
            <a:ln w="28575">
              <a:solidFill>
                <a:schemeClr val="tx1"/>
              </a:solidFill>
              <a:miter lim="800000"/>
              <a:headEnd/>
              <a:tailEnd/>
            </a:ln>
            <a:effectLst/>
          </p:spPr>
          <p:txBody>
            <a:bodyPr wrap="none" anchor="ctr">
              <a:prstTxWarp prst="textNoShape">
                <a:avLst/>
              </a:prstTxWarp>
            </a:bodyPr>
            <a:lstStyle/>
            <a:p>
              <a:pPr>
                <a:defRPr/>
              </a:pPr>
              <a:endParaRPr lang="en-US" sz="1350">
                <a:effectLst>
                  <a:outerShdw blurRad="38100" dist="38100" dir="2700000" algn="tl">
                    <a:srgbClr val="FFFFFF"/>
                  </a:outerShdw>
                </a:effectLst>
                <a:latin typeface="Times" pitchFamily="30" charset="0"/>
              </a:endParaRPr>
            </a:p>
          </p:txBody>
        </p:sp>
        <p:sp>
          <p:nvSpPr>
            <p:cNvPr id="5" name="TextBox 4">
              <a:extLst>
                <a:ext uri="{FF2B5EF4-FFF2-40B4-BE49-F238E27FC236}">
                  <a16:creationId xmlns:a16="http://schemas.microsoft.com/office/drawing/2014/main" id="{2F2F0057-8264-9E4C-BB06-D322EA75D837}"/>
                </a:ext>
              </a:extLst>
            </p:cNvPr>
            <p:cNvSpPr txBox="1"/>
            <p:nvPr/>
          </p:nvSpPr>
          <p:spPr>
            <a:xfrm rot="5400000">
              <a:off x="6421116" y="3295957"/>
              <a:ext cx="1849311" cy="369331"/>
            </a:xfrm>
            <a:prstGeom prst="rect">
              <a:avLst/>
            </a:prstGeom>
            <a:noFill/>
          </p:spPr>
          <p:txBody>
            <a:bodyPr wrap="none" rtlCol="0">
              <a:spAutoFit/>
            </a:bodyPr>
            <a:lstStyle/>
            <a:p>
              <a:r>
                <a:rPr lang="en-US" sz="1200" b="1" dirty="0" err="1"/>
                <a:t>Metafla</a:t>
              </a:r>
              <a:r>
                <a:rPr lang="en-US" sz="1200" b="1" dirty="0"/>
                <a:t>       </a:t>
              </a:r>
              <a:r>
                <a:rPr lang="en-US" sz="1200" b="1" dirty="0" err="1"/>
                <a:t>mation</a:t>
              </a:r>
              <a:endParaRPr lang="en-US" sz="1200" b="1" dirty="0"/>
            </a:p>
          </p:txBody>
        </p:sp>
      </p:grpSp>
      <p:grpSp>
        <p:nvGrpSpPr>
          <p:cNvPr id="28" name="Group 27">
            <a:extLst>
              <a:ext uri="{FF2B5EF4-FFF2-40B4-BE49-F238E27FC236}">
                <a16:creationId xmlns:a16="http://schemas.microsoft.com/office/drawing/2014/main" id="{3CCBAD62-8C80-1C4B-A428-63EF2E6A39F0}"/>
              </a:ext>
            </a:extLst>
          </p:cNvPr>
          <p:cNvGrpSpPr/>
          <p:nvPr/>
        </p:nvGrpSpPr>
        <p:grpSpPr>
          <a:xfrm>
            <a:off x="6821217" y="1256787"/>
            <a:ext cx="1052795" cy="2045271"/>
            <a:chOff x="7570955" y="1675716"/>
            <a:chExt cx="1403727" cy="2727027"/>
          </a:xfrm>
        </p:grpSpPr>
        <p:sp>
          <p:nvSpPr>
            <p:cNvPr id="4" name="Text Box 33"/>
            <p:cNvSpPr txBox="1">
              <a:spLocks noChangeArrowheads="1"/>
            </p:cNvSpPr>
            <p:nvPr/>
          </p:nvSpPr>
          <p:spPr bwMode="auto">
            <a:xfrm>
              <a:off x="7570955" y="1675716"/>
              <a:ext cx="1403727" cy="677108"/>
            </a:xfrm>
            <a:prstGeom prst="rect">
              <a:avLst/>
            </a:prstGeom>
            <a:noFill/>
            <a:ln w="28575">
              <a:noFill/>
              <a:miter lim="800000"/>
              <a:headEnd/>
              <a:tailEnd/>
            </a:ln>
          </p:spPr>
          <p:txBody>
            <a:bodyPr wrap="square">
              <a:prstTxWarp prst="textNoShape">
                <a:avLst/>
              </a:prstTxWarp>
              <a:spAutoFit/>
            </a:bodyPr>
            <a:lstStyle/>
            <a:p>
              <a:r>
                <a:rPr lang="en-US" sz="1350" b="1" dirty="0"/>
                <a:t> </a:t>
              </a:r>
            </a:p>
            <a:p>
              <a:r>
                <a:rPr lang="en-US" sz="1350" b="1" dirty="0"/>
                <a:t> </a:t>
              </a:r>
              <a:r>
                <a:rPr lang="en-US" sz="1200" b="1" dirty="0"/>
                <a:t>DISEASE</a:t>
              </a:r>
            </a:p>
          </p:txBody>
        </p:sp>
        <p:sp>
          <p:nvSpPr>
            <p:cNvPr id="25" name="TextBox 24">
              <a:extLst>
                <a:ext uri="{FF2B5EF4-FFF2-40B4-BE49-F238E27FC236}">
                  <a16:creationId xmlns:a16="http://schemas.microsoft.com/office/drawing/2014/main" id="{CEC187E7-C94A-DA44-96E5-E2C68BAD7AC5}"/>
                </a:ext>
              </a:extLst>
            </p:cNvPr>
            <p:cNvSpPr txBox="1"/>
            <p:nvPr/>
          </p:nvSpPr>
          <p:spPr>
            <a:xfrm>
              <a:off x="7610520" y="2556083"/>
              <a:ext cx="1228200" cy="1846660"/>
            </a:xfrm>
            <a:prstGeom prst="rect">
              <a:avLst/>
            </a:prstGeom>
            <a:noFill/>
          </p:spPr>
          <p:txBody>
            <a:bodyPr wrap="none" rtlCol="0">
              <a:spAutoFit/>
            </a:bodyPr>
            <a:lstStyle/>
            <a:p>
              <a:r>
                <a:rPr lang="en-US" sz="1200" dirty="0"/>
                <a:t>T2 Diabetes</a:t>
              </a:r>
            </a:p>
            <a:p>
              <a:r>
                <a:rPr lang="en-US" sz="1200" dirty="0"/>
                <a:t>CHD</a:t>
              </a:r>
            </a:p>
            <a:p>
              <a:r>
                <a:rPr lang="en-US" sz="1200" dirty="0"/>
                <a:t>Stroke</a:t>
              </a:r>
            </a:p>
            <a:p>
              <a:r>
                <a:rPr lang="en-US" sz="1200" dirty="0"/>
                <a:t>Cancers</a:t>
              </a:r>
            </a:p>
            <a:p>
              <a:r>
                <a:rPr lang="en-US" sz="1200" dirty="0"/>
                <a:t>etc.</a:t>
              </a:r>
            </a:p>
            <a:p>
              <a:r>
                <a:rPr lang="en-US" sz="1200" dirty="0"/>
                <a:t>(Chronic</a:t>
              </a:r>
            </a:p>
            <a:p>
              <a:r>
                <a:rPr lang="en-US" sz="1200" dirty="0"/>
                <a:t>Diseases)</a:t>
              </a:r>
            </a:p>
          </p:txBody>
        </p:sp>
      </p:grpSp>
      <p:sp>
        <p:nvSpPr>
          <p:cNvPr id="7" name="Text Box 36"/>
          <p:cNvSpPr txBox="1">
            <a:spLocks noChangeArrowheads="1"/>
          </p:cNvSpPr>
          <p:nvPr/>
        </p:nvSpPr>
        <p:spPr bwMode="auto">
          <a:xfrm>
            <a:off x="4339790" y="1039647"/>
            <a:ext cx="1134040" cy="669414"/>
          </a:xfrm>
          <a:prstGeom prst="rect">
            <a:avLst/>
          </a:prstGeom>
          <a:solidFill>
            <a:schemeClr val="bg1"/>
          </a:solidFill>
          <a:ln w="28575">
            <a:noFill/>
            <a:miter lim="800000"/>
            <a:headEnd/>
            <a:tailEnd/>
          </a:ln>
        </p:spPr>
        <p:txBody>
          <a:bodyPr wrap="square">
            <a:prstTxWarp prst="textNoShape">
              <a:avLst/>
            </a:prstTxWarp>
            <a:spAutoFit/>
          </a:bodyPr>
          <a:lstStyle>
            <a:defPPr>
              <a:defRPr lang="en-US"/>
            </a:defPPr>
            <a:lvl1pPr>
              <a:defRPr b="1">
                <a:effectLst/>
              </a:defRPr>
            </a:lvl1pPr>
          </a:lstStyle>
          <a:p>
            <a:r>
              <a:rPr lang="en-US" sz="1350" dirty="0"/>
              <a:t>    </a:t>
            </a:r>
            <a:r>
              <a:rPr lang="en-US" sz="1200" dirty="0"/>
              <a:t>PROXIMAL  (‘Downstream’)</a:t>
            </a:r>
          </a:p>
        </p:txBody>
      </p:sp>
      <p:sp>
        <p:nvSpPr>
          <p:cNvPr id="12" name="Text Box 42"/>
          <p:cNvSpPr txBox="1">
            <a:spLocks noChangeArrowheads="1"/>
          </p:cNvSpPr>
          <p:nvPr/>
        </p:nvSpPr>
        <p:spPr bwMode="auto">
          <a:xfrm>
            <a:off x="2940673" y="1036596"/>
            <a:ext cx="1134039" cy="461665"/>
          </a:xfrm>
          <a:prstGeom prst="rect">
            <a:avLst/>
          </a:prstGeom>
          <a:solidFill>
            <a:schemeClr val="bg1"/>
          </a:solidFill>
          <a:ln w="28575">
            <a:noFill/>
            <a:miter lim="800000"/>
            <a:headEnd/>
            <a:tailEnd/>
          </a:ln>
        </p:spPr>
        <p:txBody>
          <a:bodyPr wrap="square">
            <a:prstTxWarp prst="textNoShape">
              <a:avLst/>
            </a:prstTxWarp>
            <a:spAutoFit/>
          </a:bodyPr>
          <a:lstStyle>
            <a:defPPr>
              <a:defRPr lang="en-US"/>
            </a:defPPr>
            <a:lvl1pPr>
              <a:defRPr b="1">
                <a:effectLst/>
              </a:defRPr>
            </a:lvl1pPr>
          </a:lstStyle>
          <a:p>
            <a:r>
              <a:rPr lang="en-US" sz="1200" dirty="0"/>
              <a:t>   MEDIAL</a:t>
            </a:r>
          </a:p>
          <a:p>
            <a:r>
              <a:rPr lang="en-US" sz="1200" dirty="0"/>
              <a:t>(‘Midstream’)</a:t>
            </a:r>
          </a:p>
        </p:txBody>
      </p:sp>
      <p:sp>
        <p:nvSpPr>
          <p:cNvPr id="16" name="Text Box 45"/>
          <p:cNvSpPr txBox="1">
            <a:spLocks noChangeArrowheads="1"/>
          </p:cNvSpPr>
          <p:nvPr/>
        </p:nvSpPr>
        <p:spPr bwMode="auto">
          <a:xfrm>
            <a:off x="1386508" y="1043120"/>
            <a:ext cx="1055512" cy="854080"/>
          </a:xfrm>
          <a:prstGeom prst="rect">
            <a:avLst/>
          </a:prstGeom>
          <a:noFill/>
          <a:ln w="28575">
            <a:noFill/>
            <a:miter lim="800000"/>
            <a:headEnd/>
            <a:tailEnd/>
          </a:ln>
        </p:spPr>
        <p:txBody>
          <a:bodyPr wrap="square">
            <a:prstTxWarp prst="textNoShape">
              <a:avLst/>
            </a:prstTxWarp>
            <a:spAutoFit/>
          </a:bodyPr>
          <a:lstStyle>
            <a:defPPr>
              <a:defRPr lang="en-US"/>
            </a:defPPr>
            <a:lvl1pPr>
              <a:defRPr b="1">
                <a:effectLst/>
              </a:defRPr>
            </a:lvl1pPr>
          </a:lstStyle>
          <a:p>
            <a:r>
              <a:rPr lang="en-US" sz="1200" dirty="0"/>
              <a:t>   DISTAL</a:t>
            </a:r>
          </a:p>
          <a:p>
            <a:r>
              <a:rPr lang="en-US" sz="1200" dirty="0"/>
              <a:t>(‘Upstream’)</a:t>
            </a:r>
          </a:p>
          <a:p>
            <a:endParaRPr lang="en-US" sz="1200" dirty="0"/>
          </a:p>
          <a:p>
            <a:endParaRPr lang="en-US" sz="1350" u="sng" dirty="0"/>
          </a:p>
        </p:txBody>
      </p:sp>
      <p:sp>
        <p:nvSpPr>
          <p:cNvPr id="36" name="TextBox 35">
            <a:extLst>
              <a:ext uri="{FF2B5EF4-FFF2-40B4-BE49-F238E27FC236}">
                <a16:creationId xmlns:a16="http://schemas.microsoft.com/office/drawing/2014/main" id="{EA2CAADB-BE68-584E-9726-2D4A9FDB5E21}"/>
              </a:ext>
            </a:extLst>
          </p:cNvPr>
          <p:cNvSpPr txBox="1"/>
          <p:nvPr/>
        </p:nvSpPr>
        <p:spPr>
          <a:xfrm>
            <a:off x="1752114" y="138920"/>
            <a:ext cx="4436920" cy="461665"/>
          </a:xfrm>
          <a:prstGeom prst="rect">
            <a:avLst/>
          </a:prstGeom>
          <a:noFill/>
        </p:spPr>
        <p:txBody>
          <a:bodyPr wrap="none" rtlCol="0">
            <a:spAutoFit/>
          </a:bodyPr>
          <a:lstStyle/>
          <a:p>
            <a:r>
              <a:rPr lang="en-US" sz="2400" b="1" dirty="0">
                <a:solidFill>
                  <a:srgbClr val="00B050"/>
                </a:solidFill>
              </a:rPr>
              <a:t>A Hierarchy of Disease ‘Causality’</a:t>
            </a:r>
          </a:p>
        </p:txBody>
      </p:sp>
      <p:sp>
        <p:nvSpPr>
          <p:cNvPr id="17" name="TextBox 16">
            <a:extLst>
              <a:ext uri="{FF2B5EF4-FFF2-40B4-BE49-F238E27FC236}">
                <a16:creationId xmlns:a16="http://schemas.microsoft.com/office/drawing/2014/main" id="{4744883E-5AFD-A044-8152-3D8333281090}"/>
              </a:ext>
            </a:extLst>
          </p:cNvPr>
          <p:cNvSpPr txBox="1"/>
          <p:nvPr/>
        </p:nvSpPr>
        <p:spPr>
          <a:xfrm>
            <a:off x="3203035" y="4523490"/>
            <a:ext cx="2259273" cy="369332"/>
          </a:xfrm>
          <a:prstGeom prst="rect">
            <a:avLst/>
          </a:prstGeom>
          <a:noFill/>
        </p:spPr>
        <p:txBody>
          <a:bodyPr wrap="none" rtlCol="0">
            <a:spAutoFit/>
          </a:bodyPr>
          <a:lstStyle/>
          <a:p>
            <a:r>
              <a:rPr lang="en-US" b="1" dirty="0"/>
              <a:t>NASTIE MAL ODOURS</a:t>
            </a:r>
          </a:p>
        </p:txBody>
      </p:sp>
    </p:spTree>
    <p:extLst>
      <p:ext uri="{BB962C8B-B14F-4D97-AF65-F5344CB8AC3E}">
        <p14:creationId xmlns:p14="http://schemas.microsoft.com/office/powerpoint/2010/main" val="3488425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50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left)">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38"/>
          <p:cNvSpPr txBox="1">
            <a:spLocks noChangeArrowheads="1"/>
          </p:cNvSpPr>
          <p:nvPr/>
        </p:nvSpPr>
        <p:spPr bwMode="auto">
          <a:xfrm>
            <a:off x="5720946" y="1205847"/>
            <a:ext cx="936177" cy="2354491"/>
          </a:xfrm>
          <a:prstGeom prst="rect">
            <a:avLst/>
          </a:prstGeom>
          <a:noFill/>
          <a:ln w="28575">
            <a:noFill/>
            <a:miter lim="800000"/>
            <a:headEnd/>
            <a:tailEnd/>
          </a:ln>
        </p:spPr>
        <p:txBody>
          <a:bodyPr wrap="square">
            <a:prstTxWarp prst="textNoShape">
              <a:avLst/>
            </a:prstTxWarp>
            <a:spAutoFit/>
          </a:bodyPr>
          <a:lstStyle/>
          <a:p>
            <a:r>
              <a:rPr lang="en-US" sz="1050" b="1" dirty="0"/>
              <a:t>    RISK</a:t>
            </a:r>
          </a:p>
          <a:p>
            <a:r>
              <a:rPr lang="en-US" sz="1050" b="1" dirty="0"/>
              <a:t>FACTORS/</a:t>
            </a:r>
          </a:p>
          <a:p>
            <a:r>
              <a:rPr lang="en-US" sz="1050" b="1" dirty="0"/>
              <a:t>MARKERS</a:t>
            </a:r>
          </a:p>
          <a:p>
            <a:endParaRPr lang="en-US" sz="1050" dirty="0"/>
          </a:p>
          <a:p>
            <a:endParaRPr lang="en-US" sz="1050" dirty="0"/>
          </a:p>
          <a:p>
            <a:r>
              <a:rPr lang="en-US" sz="1050" dirty="0"/>
              <a:t>Obesity   </a:t>
            </a:r>
          </a:p>
          <a:p>
            <a:r>
              <a:rPr lang="en-US" sz="1050" dirty="0"/>
              <a:t>BP</a:t>
            </a:r>
          </a:p>
          <a:p>
            <a:r>
              <a:rPr lang="en-US" sz="1050" dirty="0"/>
              <a:t>Lipids</a:t>
            </a:r>
          </a:p>
          <a:p>
            <a:r>
              <a:rPr lang="en-US" sz="1050" dirty="0"/>
              <a:t>High FPG</a:t>
            </a:r>
          </a:p>
          <a:p>
            <a:r>
              <a:rPr lang="en-US" sz="1050" dirty="0"/>
              <a:t>IGT</a:t>
            </a:r>
          </a:p>
          <a:p>
            <a:r>
              <a:rPr lang="en-US" sz="1050" dirty="0" err="1"/>
              <a:t>hsCRP</a:t>
            </a:r>
            <a:endParaRPr lang="en-US" sz="1050" dirty="0"/>
          </a:p>
          <a:p>
            <a:r>
              <a:rPr lang="en-US" sz="1050" dirty="0"/>
              <a:t>HBA</a:t>
            </a:r>
            <a:r>
              <a:rPr lang="en-US" sz="1050" baseline="-25000" dirty="0"/>
              <a:t>1</a:t>
            </a:r>
            <a:r>
              <a:rPr lang="en-US" sz="1050" dirty="0"/>
              <a:t>C</a:t>
            </a:r>
          </a:p>
          <a:p>
            <a:r>
              <a:rPr lang="en-US" sz="1050" dirty="0"/>
              <a:t>Inflammation</a:t>
            </a:r>
          </a:p>
          <a:p>
            <a:r>
              <a:rPr lang="en-US" sz="1050" dirty="0"/>
              <a:t>etc.</a:t>
            </a:r>
          </a:p>
        </p:txBody>
      </p:sp>
      <p:grpSp>
        <p:nvGrpSpPr>
          <p:cNvPr id="26" name="Group 25">
            <a:extLst>
              <a:ext uri="{FF2B5EF4-FFF2-40B4-BE49-F238E27FC236}">
                <a16:creationId xmlns:a16="http://schemas.microsoft.com/office/drawing/2014/main" id="{926E8B00-A583-C94E-AB7A-251BE039FEBD}"/>
              </a:ext>
            </a:extLst>
          </p:cNvPr>
          <p:cNvGrpSpPr/>
          <p:nvPr/>
        </p:nvGrpSpPr>
        <p:grpSpPr>
          <a:xfrm>
            <a:off x="1380114" y="620010"/>
            <a:ext cx="4187148" cy="690790"/>
            <a:chOff x="316887" y="846135"/>
            <a:chExt cx="5101726" cy="921053"/>
          </a:xfrm>
        </p:grpSpPr>
        <p:sp>
          <p:nvSpPr>
            <p:cNvPr id="13" name="TextBox 12"/>
            <p:cNvSpPr txBox="1"/>
            <p:nvPr/>
          </p:nvSpPr>
          <p:spPr>
            <a:xfrm>
              <a:off x="1989664" y="846135"/>
              <a:ext cx="1947514" cy="492442"/>
            </a:xfrm>
            <a:prstGeom prst="rect">
              <a:avLst/>
            </a:prstGeom>
            <a:noFill/>
          </p:spPr>
          <p:txBody>
            <a:bodyPr wrap="none" rtlCol="0">
              <a:spAutoFit/>
            </a:bodyPr>
            <a:lstStyle/>
            <a:p>
              <a:r>
                <a:rPr lang="en-US" b="1" dirty="0"/>
                <a:t>  Determinants</a:t>
              </a:r>
            </a:p>
          </p:txBody>
        </p:sp>
        <p:sp>
          <p:nvSpPr>
            <p:cNvPr id="19" name="Right Bracket 18"/>
            <p:cNvSpPr/>
            <p:nvPr/>
          </p:nvSpPr>
          <p:spPr>
            <a:xfrm rot="16200000">
              <a:off x="2666395" y="-985029"/>
              <a:ext cx="402709" cy="5101726"/>
            </a:xfrm>
            <a:prstGeom prst="rightBracket">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a:p>
          </p:txBody>
        </p:sp>
      </p:grpSp>
      <p:grpSp>
        <p:nvGrpSpPr>
          <p:cNvPr id="24" name="Group 23">
            <a:extLst>
              <a:ext uri="{FF2B5EF4-FFF2-40B4-BE49-F238E27FC236}">
                <a16:creationId xmlns:a16="http://schemas.microsoft.com/office/drawing/2014/main" id="{83804914-8554-8244-BA60-916F19146FB9}"/>
              </a:ext>
            </a:extLst>
          </p:cNvPr>
          <p:cNvGrpSpPr/>
          <p:nvPr/>
        </p:nvGrpSpPr>
        <p:grpSpPr>
          <a:xfrm>
            <a:off x="6513825" y="1975341"/>
            <a:ext cx="307387" cy="1386983"/>
            <a:chOff x="7161106" y="2555967"/>
            <a:chExt cx="409849" cy="1849311"/>
          </a:xfrm>
        </p:grpSpPr>
        <p:sp>
          <p:nvSpPr>
            <p:cNvPr id="9" name="AutoShape 39"/>
            <p:cNvSpPr>
              <a:spLocks noChangeArrowheads="1"/>
            </p:cNvSpPr>
            <p:nvPr/>
          </p:nvSpPr>
          <p:spPr bwMode="auto">
            <a:xfrm>
              <a:off x="7179597" y="3290122"/>
              <a:ext cx="391358" cy="381000"/>
            </a:xfrm>
            <a:prstGeom prst="rightArrow">
              <a:avLst>
                <a:gd name="adj1" fmla="val 50000"/>
                <a:gd name="adj2" fmla="val 28854"/>
              </a:avLst>
            </a:prstGeom>
            <a:solidFill>
              <a:schemeClr val="tx1"/>
            </a:solidFill>
            <a:ln w="28575">
              <a:solidFill>
                <a:schemeClr val="tx1"/>
              </a:solidFill>
              <a:miter lim="800000"/>
              <a:headEnd/>
              <a:tailEnd/>
            </a:ln>
            <a:effectLst/>
          </p:spPr>
          <p:txBody>
            <a:bodyPr wrap="none" anchor="ctr">
              <a:prstTxWarp prst="textNoShape">
                <a:avLst/>
              </a:prstTxWarp>
            </a:bodyPr>
            <a:lstStyle/>
            <a:p>
              <a:pPr>
                <a:defRPr/>
              </a:pPr>
              <a:endParaRPr lang="en-US" sz="1350">
                <a:effectLst>
                  <a:outerShdw blurRad="38100" dist="38100" dir="2700000" algn="tl">
                    <a:srgbClr val="FFFFFF"/>
                  </a:outerShdw>
                </a:effectLst>
                <a:latin typeface="Times" pitchFamily="30" charset="0"/>
              </a:endParaRPr>
            </a:p>
          </p:txBody>
        </p:sp>
        <p:sp>
          <p:nvSpPr>
            <p:cNvPr id="5" name="TextBox 4">
              <a:extLst>
                <a:ext uri="{FF2B5EF4-FFF2-40B4-BE49-F238E27FC236}">
                  <a16:creationId xmlns:a16="http://schemas.microsoft.com/office/drawing/2014/main" id="{2F2F0057-8264-9E4C-BB06-D322EA75D837}"/>
                </a:ext>
              </a:extLst>
            </p:cNvPr>
            <p:cNvSpPr txBox="1"/>
            <p:nvPr/>
          </p:nvSpPr>
          <p:spPr>
            <a:xfrm rot="5400000">
              <a:off x="6421116" y="3295957"/>
              <a:ext cx="1849311" cy="369331"/>
            </a:xfrm>
            <a:prstGeom prst="rect">
              <a:avLst/>
            </a:prstGeom>
            <a:noFill/>
          </p:spPr>
          <p:txBody>
            <a:bodyPr wrap="none" rtlCol="0">
              <a:spAutoFit/>
            </a:bodyPr>
            <a:lstStyle/>
            <a:p>
              <a:r>
                <a:rPr lang="en-US" sz="1200" b="1" dirty="0" err="1"/>
                <a:t>Metafla</a:t>
              </a:r>
              <a:r>
                <a:rPr lang="en-US" sz="1200" b="1" dirty="0"/>
                <a:t>       </a:t>
              </a:r>
              <a:r>
                <a:rPr lang="en-US" sz="1200" b="1" dirty="0" err="1"/>
                <a:t>mation</a:t>
              </a:r>
              <a:endParaRPr lang="en-US" sz="1200" b="1" dirty="0"/>
            </a:p>
          </p:txBody>
        </p:sp>
      </p:grpSp>
      <p:grpSp>
        <p:nvGrpSpPr>
          <p:cNvPr id="28" name="Group 27">
            <a:extLst>
              <a:ext uri="{FF2B5EF4-FFF2-40B4-BE49-F238E27FC236}">
                <a16:creationId xmlns:a16="http://schemas.microsoft.com/office/drawing/2014/main" id="{3CCBAD62-8C80-1C4B-A428-63EF2E6A39F0}"/>
              </a:ext>
            </a:extLst>
          </p:cNvPr>
          <p:cNvGrpSpPr/>
          <p:nvPr/>
        </p:nvGrpSpPr>
        <p:grpSpPr>
          <a:xfrm>
            <a:off x="6821217" y="1256787"/>
            <a:ext cx="1052795" cy="2045271"/>
            <a:chOff x="7570955" y="1675716"/>
            <a:chExt cx="1403727" cy="2727027"/>
          </a:xfrm>
        </p:grpSpPr>
        <p:sp>
          <p:nvSpPr>
            <p:cNvPr id="4" name="Text Box 33"/>
            <p:cNvSpPr txBox="1">
              <a:spLocks noChangeArrowheads="1"/>
            </p:cNvSpPr>
            <p:nvPr/>
          </p:nvSpPr>
          <p:spPr bwMode="auto">
            <a:xfrm>
              <a:off x="7570955" y="1675716"/>
              <a:ext cx="1403727" cy="677108"/>
            </a:xfrm>
            <a:prstGeom prst="rect">
              <a:avLst/>
            </a:prstGeom>
            <a:noFill/>
            <a:ln w="28575">
              <a:noFill/>
              <a:miter lim="800000"/>
              <a:headEnd/>
              <a:tailEnd/>
            </a:ln>
          </p:spPr>
          <p:txBody>
            <a:bodyPr wrap="square">
              <a:prstTxWarp prst="textNoShape">
                <a:avLst/>
              </a:prstTxWarp>
              <a:spAutoFit/>
            </a:bodyPr>
            <a:lstStyle/>
            <a:p>
              <a:r>
                <a:rPr lang="en-US" sz="1350" b="1" dirty="0"/>
                <a:t> </a:t>
              </a:r>
            </a:p>
            <a:p>
              <a:r>
                <a:rPr lang="en-US" sz="1350" b="1" dirty="0"/>
                <a:t> </a:t>
              </a:r>
              <a:r>
                <a:rPr lang="en-US" sz="1200" b="1" dirty="0"/>
                <a:t>DISEASE</a:t>
              </a:r>
            </a:p>
          </p:txBody>
        </p:sp>
        <p:sp>
          <p:nvSpPr>
            <p:cNvPr id="25" name="TextBox 24">
              <a:extLst>
                <a:ext uri="{FF2B5EF4-FFF2-40B4-BE49-F238E27FC236}">
                  <a16:creationId xmlns:a16="http://schemas.microsoft.com/office/drawing/2014/main" id="{CEC187E7-C94A-DA44-96E5-E2C68BAD7AC5}"/>
                </a:ext>
              </a:extLst>
            </p:cNvPr>
            <p:cNvSpPr txBox="1"/>
            <p:nvPr/>
          </p:nvSpPr>
          <p:spPr>
            <a:xfrm>
              <a:off x="7610520" y="2556083"/>
              <a:ext cx="1228200" cy="1846660"/>
            </a:xfrm>
            <a:prstGeom prst="rect">
              <a:avLst/>
            </a:prstGeom>
            <a:noFill/>
          </p:spPr>
          <p:txBody>
            <a:bodyPr wrap="none" rtlCol="0">
              <a:spAutoFit/>
            </a:bodyPr>
            <a:lstStyle/>
            <a:p>
              <a:r>
                <a:rPr lang="en-US" sz="1200" dirty="0"/>
                <a:t>T2 Diabetes</a:t>
              </a:r>
            </a:p>
            <a:p>
              <a:r>
                <a:rPr lang="en-US" sz="1200" dirty="0"/>
                <a:t>CHD</a:t>
              </a:r>
            </a:p>
            <a:p>
              <a:r>
                <a:rPr lang="en-US" sz="1200" dirty="0"/>
                <a:t>Stroke</a:t>
              </a:r>
            </a:p>
            <a:p>
              <a:r>
                <a:rPr lang="en-US" sz="1200" dirty="0"/>
                <a:t>Cancers</a:t>
              </a:r>
            </a:p>
            <a:p>
              <a:r>
                <a:rPr lang="en-US" sz="1200" dirty="0"/>
                <a:t>etc.</a:t>
              </a:r>
            </a:p>
            <a:p>
              <a:r>
                <a:rPr lang="en-US" sz="1200" dirty="0"/>
                <a:t>(Chronic</a:t>
              </a:r>
            </a:p>
            <a:p>
              <a:r>
                <a:rPr lang="en-US" sz="1200" dirty="0"/>
                <a:t>Diseases)</a:t>
              </a:r>
            </a:p>
          </p:txBody>
        </p:sp>
      </p:grpSp>
      <p:grpSp>
        <p:nvGrpSpPr>
          <p:cNvPr id="33" name="Group 32">
            <a:extLst>
              <a:ext uri="{FF2B5EF4-FFF2-40B4-BE49-F238E27FC236}">
                <a16:creationId xmlns:a16="http://schemas.microsoft.com/office/drawing/2014/main" id="{38D96909-DC1F-F649-A03A-47BAEB7373D5}"/>
              </a:ext>
            </a:extLst>
          </p:cNvPr>
          <p:cNvGrpSpPr/>
          <p:nvPr/>
        </p:nvGrpSpPr>
        <p:grpSpPr>
          <a:xfrm>
            <a:off x="4339789" y="1039647"/>
            <a:ext cx="1368018" cy="3247794"/>
            <a:chOff x="4262385" y="1288920"/>
            <a:chExt cx="1824024" cy="4330391"/>
          </a:xfrm>
        </p:grpSpPr>
        <p:grpSp>
          <p:nvGrpSpPr>
            <p:cNvPr id="21" name="Group 20">
              <a:extLst>
                <a:ext uri="{FF2B5EF4-FFF2-40B4-BE49-F238E27FC236}">
                  <a16:creationId xmlns:a16="http://schemas.microsoft.com/office/drawing/2014/main" id="{603F1CD2-051E-A04F-B787-532A5E973C03}"/>
                </a:ext>
              </a:extLst>
            </p:cNvPr>
            <p:cNvGrpSpPr/>
            <p:nvPr/>
          </p:nvGrpSpPr>
          <p:grpSpPr>
            <a:xfrm>
              <a:off x="4262385" y="1288920"/>
              <a:ext cx="1824024" cy="3195320"/>
              <a:chOff x="4262385" y="1288920"/>
              <a:chExt cx="1824024" cy="3195320"/>
            </a:xfrm>
          </p:grpSpPr>
          <p:sp>
            <p:nvSpPr>
              <p:cNvPr id="6" name="AutoShape 35"/>
              <p:cNvSpPr>
                <a:spLocks noChangeArrowheads="1"/>
              </p:cNvSpPr>
              <p:nvPr/>
            </p:nvSpPr>
            <p:spPr bwMode="auto">
              <a:xfrm>
                <a:off x="5696944" y="3260388"/>
                <a:ext cx="389465" cy="381000"/>
              </a:xfrm>
              <a:prstGeom prst="rightArrow">
                <a:avLst>
                  <a:gd name="adj1" fmla="val 50000"/>
                  <a:gd name="adj2" fmla="val 25000"/>
                </a:avLst>
              </a:prstGeom>
              <a:solidFill>
                <a:schemeClr val="tx1"/>
              </a:solidFill>
              <a:ln w="28575">
                <a:solidFill>
                  <a:schemeClr val="tx1"/>
                </a:solidFill>
                <a:miter lim="800000"/>
                <a:headEnd/>
                <a:tailEnd/>
              </a:ln>
              <a:effectLst/>
            </p:spPr>
            <p:txBody>
              <a:bodyPr wrap="none" anchor="ctr">
                <a:prstTxWarp prst="textNoShape">
                  <a:avLst/>
                </a:prstTxWarp>
              </a:bodyPr>
              <a:lstStyle/>
              <a:p>
                <a:pPr>
                  <a:defRPr/>
                </a:pPr>
                <a:endParaRPr lang="en-US" sz="1350">
                  <a:effectLst>
                    <a:outerShdw blurRad="38100" dist="38100" dir="2700000" algn="tl">
                      <a:srgbClr val="FFFFFF"/>
                    </a:outerShdw>
                  </a:effectLst>
                  <a:latin typeface="Times" pitchFamily="30" charset="0"/>
                </a:endParaRPr>
              </a:p>
            </p:txBody>
          </p:sp>
          <p:sp>
            <p:nvSpPr>
              <p:cNvPr id="7" name="Text Box 36"/>
              <p:cNvSpPr txBox="1">
                <a:spLocks noChangeArrowheads="1"/>
              </p:cNvSpPr>
              <p:nvPr/>
            </p:nvSpPr>
            <p:spPr bwMode="auto">
              <a:xfrm>
                <a:off x="4262385" y="1288920"/>
                <a:ext cx="1512053" cy="892552"/>
              </a:xfrm>
              <a:prstGeom prst="rect">
                <a:avLst/>
              </a:prstGeom>
              <a:solidFill>
                <a:schemeClr val="bg1"/>
              </a:solidFill>
              <a:ln w="28575">
                <a:noFill/>
                <a:miter lim="800000"/>
                <a:headEnd/>
                <a:tailEnd/>
              </a:ln>
            </p:spPr>
            <p:txBody>
              <a:bodyPr wrap="square">
                <a:prstTxWarp prst="textNoShape">
                  <a:avLst/>
                </a:prstTxWarp>
                <a:spAutoFit/>
              </a:bodyPr>
              <a:lstStyle>
                <a:defPPr>
                  <a:defRPr lang="en-US"/>
                </a:defPPr>
                <a:lvl1pPr>
                  <a:defRPr b="1">
                    <a:effectLst/>
                  </a:defRPr>
                </a:lvl1pPr>
              </a:lstStyle>
              <a:p>
                <a:r>
                  <a:rPr lang="en-US" sz="1350" dirty="0"/>
                  <a:t>    </a:t>
                </a:r>
                <a:r>
                  <a:rPr lang="en-US" sz="1200" dirty="0"/>
                  <a:t>PROXIMAL  (‘Downstream’)</a:t>
                </a:r>
              </a:p>
            </p:txBody>
          </p:sp>
          <p:sp>
            <p:nvSpPr>
              <p:cNvPr id="2" name="TextBox 1"/>
              <p:cNvSpPr txBox="1"/>
              <p:nvPr/>
            </p:nvSpPr>
            <p:spPr>
              <a:xfrm>
                <a:off x="4316946" y="2452915"/>
                <a:ext cx="1604457" cy="2031325"/>
              </a:xfrm>
              <a:prstGeom prst="rect">
                <a:avLst/>
              </a:prstGeom>
              <a:noFill/>
            </p:spPr>
            <p:txBody>
              <a:bodyPr wrap="none" rtlCol="0">
                <a:spAutoFit/>
              </a:bodyPr>
              <a:lstStyle/>
              <a:p>
                <a:r>
                  <a:rPr lang="en-US" sz="1350" b="1" u="sng" dirty="0"/>
                  <a:t>N</a:t>
                </a:r>
                <a:r>
                  <a:rPr lang="en-US" sz="1200" dirty="0"/>
                  <a:t>utrition</a:t>
                </a:r>
              </a:p>
              <a:p>
                <a:r>
                  <a:rPr lang="en-US" sz="1200" dirty="0"/>
                  <a:t>(In) </a:t>
                </a:r>
                <a:r>
                  <a:rPr lang="en-US" sz="1350" b="1" u="sng" dirty="0"/>
                  <a:t>A</a:t>
                </a:r>
                <a:r>
                  <a:rPr lang="en-US" sz="1200" dirty="0"/>
                  <a:t>ctivity</a:t>
                </a:r>
              </a:p>
              <a:p>
                <a:r>
                  <a:rPr lang="en-US" sz="1350" b="1" u="sng" dirty="0"/>
                  <a:t>D</a:t>
                </a:r>
                <a:r>
                  <a:rPr lang="en-US" sz="1200" dirty="0"/>
                  <a:t>rugs, alcohol, </a:t>
                </a:r>
              </a:p>
              <a:p>
                <a:r>
                  <a:rPr lang="en-US" sz="1200" dirty="0"/>
                  <a:t>smoking</a:t>
                </a:r>
              </a:p>
              <a:p>
                <a:r>
                  <a:rPr lang="en-US" sz="1350" b="1" u="sng" dirty="0"/>
                  <a:t>O</a:t>
                </a:r>
                <a:r>
                  <a:rPr lang="en-US" sz="1200" dirty="0"/>
                  <a:t>ver-exposure</a:t>
                </a:r>
              </a:p>
              <a:p>
                <a:r>
                  <a:rPr lang="en-US" sz="1350" b="1" u="sng" dirty="0"/>
                  <a:t>U</a:t>
                </a:r>
                <a:r>
                  <a:rPr lang="en-US" sz="1200" dirty="0"/>
                  <a:t>nder-exposure</a:t>
                </a:r>
              </a:p>
              <a:p>
                <a:endParaRPr lang="en-US" sz="1350" dirty="0"/>
              </a:p>
            </p:txBody>
          </p:sp>
        </p:grpSp>
        <p:sp>
          <p:nvSpPr>
            <p:cNvPr id="29" name="TextBox 28">
              <a:extLst>
                <a:ext uri="{FF2B5EF4-FFF2-40B4-BE49-F238E27FC236}">
                  <a16:creationId xmlns:a16="http://schemas.microsoft.com/office/drawing/2014/main" id="{E2C499B6-AFD2-DE4D-8297-86F10CEA2B50}"/>
                </a:ext>
              </a:extLst>
            </p:cNvPr>
            <p:cNvSpPr txBox="1"/>
            <p:nvPr/>
          </p:nvSpPr>
          <p:spPr>
            <a:xfrm>
              <a:off x="4441172" y="5219202"/>
              <a:ext cx="861775" cy="400109"/>
            </a:xfrm>
            <a:prstGeom prst="rect">
              <a:avLst/>
            </a:prstGeom>
            <a:noFill/>
          </p:spPr>
          <p:txBody>
            <a:bodyPr wrap="none" rtlCol="0">
              <a:spAutoFit/>
            </a:bodyPr>
            <a:lstStyle/>
            <a:p>
              <a:r>
                <a:rPr lang="en-US" sz="1350" dirty="0" err="1">
                  <a:solidFill>
                    <a:srgbClr val="FF0000"/>
                  </a:solidFill>
                </a:rPr>
                <a:t>‘</a:t>
              </a:r>
              <a:r>
                <a:rPr lang="en-US" sz="1200" b="1" dirty="0" err="1">
                  <a:solidFill>
                    <a:srgbClr val="FF0000"/>
                  </a:solidFill>
                </a:rPr>
                <a:t>Cause</a:t>
              </a:r>
              <a:r>
                <a:rPr lang="en-US" sz="1200" b="1" dirty="0">
                  <a:solidFill>
                    <a:srgbClr val="FF0000"/>
                  </a:solidFill>
                </a:rPr>
                <a:t>’</a:t>
              </a:r>
            </a:p>
          </p:txBody>
        </p:sp>
      </p:grpSp>
      <p:grpSp>
        <p:nvGrpSpPr>
          <p:cNvPr id="34" name="Group 33">
            <a:extLst>
              <a:ext uri="{FF2B5EF4-FFF2-40B4-BE49-F238E27FC236}">
                <a16:creationId xmlns:a16="http://schemas.microsoft.com/office/drawing/2014/main" id="{C459CE6B-C52A-4F48-BAD4-767630549EC0}"/>
              </a:ext>
            </a:extLst>
          </p:cNvPr>
          <p:cNvGrpSpPr/>
          <p:nvPr/>
        </p:nvGrpSpPr>
        <p:grpSpPr>
          <a:xfrm>
            <a:off x="2940673" y="1036596"/>
            <a:ext cx="1308223" cy="3340088"/>
            <a:chOff x="2474717" y="1615588"/>
            <a:chExt cx="1744297" cy="4453450"/>
          </a:xfrm>
        </p:grpSpPr>
        <p:grpSp>
          <p:nvGrpSpPr>
            <p:cNvPr id="22" name="Group 21">
              <a:extLst>
                <a:ext uri="{FF2B5EF4-FFF2-40B4-BE49-F238E27FC236}">
                  <a16:creationId xmlns:a16="http://schemas.microsoft.com/office/drawing/2014/main" id="{BF891482-0DC8-1742-AEE8-44D12B843506}"/>
                </a:ext>
              </a:extLst>
            </p:cNvPr>
            <p:cNvGrpSpPr/>
            <p:nvPr/>
          </p:nvGrpSpPr>
          <p:grpSpPr>
            <a:xfrm>
              <a:off x="2474717" y="1615588"/>
              <a:ext cx="1744297" cy="4072169"/>
              <a:chOff x="2474717" y="1615588"/>
              <a:chExt cx="1744297" cy="4072169"/>
            </a:xfrm>
          </p:grpSpPr>
          <p:sp>
            <p:nvSpPr>
              <p:cNvPr id="11" name="AutoShape 41"/>
              <p:cNvSpPr>
                <a:spLocks noChangeArrowheads="1"/>
              </p:cNvSpPr>
              <p:nvPr/>
            </p:nvSpPr>
            <p:spPr bwMode="auto">
              <a:xfrm>
                <a:off x="3845135" y="3615597"/>
                <a:ext cx="371563" cy="381000"/>
              </a:xfrm>
              <a:prstGeom prst="rightArrow">
                <a:avLst>
                  <a:gd name="adj1" fmla="val 50000"/>
                  <a:gd name="adj2" fmla="val 25000"/>
                </a:avLst>
              </a:prstGeom>
              <a:solidFill>
                <a:schemeClr val="tx1"/>
              </a:solidFill>
              <a:ln w="28575">
                <a:solidFill>
                  <a:schemeClr val="tx1"/>
                </a:solidFill>
                <a:miter lim="800000"/>
                <a:headEnd/>
                <a:tailEnd/>
              </a:ln>
              <a:effectLst/>
            </p:spPr>
            <p:txBody>
              <a:bodyPr wrap="none" anchor="ctr">
                <a:prstTxWarp prst="textNoShape">
                  <a:avLst/>
                </a:prstTxWarp>
              </a:bodyPr>
              <a:lstStyle/>
              <a:p>
                <a:pPr>
                  <a:defRPr/>
                </a:pPr>
                <a:endParaRPr lang="en-US" sz="1350">
                  <a:effectLst>
                    <a:outerShdw blurRad="38100" dist="38100" dir="2700000" algn="tl">
                      <a:srgbClr val="FFFFFF"/>
                    </a:outerShdw>
                  </a:effectLst>
                  <a:latin typeface="Times" pitchFamily="30" charset="0"/>
                </a:endParaRPr>
              </a:p>
            </p:txBody>
          </p:sp>
          <p:sp>
            <p:nvSpPr>
              <p:cNvPr id="12" name="Text Box 42"/>
              <p:cNvSpPr txBox="1">
                <a:spLocks noChangeArrowheads="1"/>
              </p:cNvSpPr>
              <p:nvPr/>
            </p:nvSpPr>
            <p:spPr bwMode="auto">
              <a:xfrm>
                <a:off x="2474717" y="1615588"/>
                <a:ext cx="1512052" cy="615553"/>
              </a:xfrm>
              <a:prstGeom prst="rect">
                <a:avLst/>
              </a:prstGeom>
              <a:solidFill>
                <a:schemeClr val="bg1"/>
              </a:solidFill>
              <a:ln w="28575">
                <a:noFill/>
                <a:miter lim="800000"/>
                <a:headEnd/>
                <a:tailEnd/>
              </a:ln>
            </p:spPr>
            <p:txBody>
              <a:bodyPr wrap="square">
                <a:prstTxWarp prst="textNoShape">
                  <a:avLst/>
                </a:prstTxWarp>
                <a:spAutoFit/>
              </a:bodyPr>
              <a:lstStyle>
                <a:defPPr>
                  <a:defRPr lang="en-US"/>
                </a:defPPr>
                <a:lvl1pPr>
                  <a:defRPr b="1">
                    <a:effectLst/>
                  </a:defRPr>
                </a:lvl1pPr>
              </a:lstStyle>
              <a:p>
                <a:r>
                  <a:rPr lang="en-US" sz="1200" dirty="0"/>
                  <a:t>   MEDIAL</a:t>
                </a:r>
              </a:p>
              <a:p>
                <a:r>
                  <a:rPr lang="en-US" sz="1200" dirty="0"/>
                  <a:t>(‘Midstream’)</a:t>
                </a:r>
              </a:p>
            </p:txBody>
          </p:sp>
          <p:sp>
            <p:nvSpPr>
              <p:cNvPr id="3" name="TextBox 2"/>
              <p:cNvSpPr txBox="1"/>
              <p:nvPr/>
            </p:nvSpPr>
            <p:spPr>
              <a:xfrm>
                <a:off x="2541108" y="2394548"/>
                <a:ext cx="1677906" cy="3293209"/>
              </a:xfrm>
              <a:prstGeom prst="rect">
                <a:avLst/>
              </a:prstGeom>
              <a:noFill/>
            </p:spPr>
            <p:txBody>
              <a:bodyPr wrap="square" rtlCol="0">
                <a:spAutoFit/>
              </a:bodyPr>
              <a:lstStyle/>
              <a:p>
                <a:r>
                  <a:rPr lang="en-US" sz="1350" b="1" u="sng" dirty="0"/>
                  <a:t>S</a:t>
                </a:r>
                <a:r>
                  <a:rPr lang="en-US" sz="1200" dirty="0"/>
                  <a:t>tress (Anxiety</a:t>
                </a:r>
              </a:p>
              <a:p>
                <a:r>
                  <a:rPr lang="en-US" sz="1200" dirty="0"/>
                  <a:t>Depression)</a:t>
                </a:r>
              </a:p>
              <a:p>
                <a:r>
                  <a:rPr lang="en-US" sz="1350" b="1" u="sng" dirty="0"/>
                  <a:t>I</a:t>
                </a:r>
                <a:r>
                  <a:rPr lang="en-US" sz="1200" dirty="0"/>
                  <a:t>nadequate sleep</a:t>
                </a:r>
              </a:p>
              <a:p>
                <a:r>
                  <a:rPr lang="en-US" sz="1350" b="1" u="sng" dirty="0"/>
                  <a:t>T</a:t>
                </a:r>
                <a:r>
                  <a:rPr lang="en-US" sz="1200" dirty="0"/>
                  <a:t>echnology</a:t>
                </a:r>
              </a:p>
              <a:p>
                <a:r>
                  <a:rPr lang="en-US" sz="1200" dirty="0"/>
                  <a:t>Induced pathology</a:t>
                </a:r>
              </a:p>
              <a:p>
                <a:r>
                  <a:rPr lang="en-US" sz="1350" b="1" u="sng" dirty="0"/>
                  <a:t>O</a:t>
                </a:r>
                <a:r>
                  <a:rPr lang="en-US" sz="1200" dirty="0"/>
                  <a:t>ccupation</a:t>
                </a:r>
              </a:p>
              <a:p>
                <a:r>
                  <a:rPr lang="en-US" sz="1350" b="1" u="sng" dirty="0"/>
                  <a:t>R</a:t>
                </a:r>
                <a:r>
                  <a:rPr lang="en-US" sz="1200" dirty="0"/>
                  <a:t>elationships</a:t>
                </a:r>
              </a:p>
              <a:p>
                <a:r>
                  <a:rPr lang="en-US" sz="1200" dirty="0"/>
                  <a:t>(peer pressure)</a:t>
                </a:r>
              </a:p>
              <a:p>
                <a:r>
                  <a:rPr lang="en-US" sz="1200" dirty="0"/>
                  <a:t>Inequality</a:t>
                </a:r>
              </a:p>
              <a:p>
                <a:r>
                  <a:rPr lang="en-US" sz="1350" b="1" u="sng" dirty="0"/>
                  <a:t>S</a:t>
                </a:r>
                <a:r>
                  <a:rPr lang="en-US" sz="1200" dirty="0"/>
                  <a:t>ocial Inequity</a:t>
                </a:r>
              </a:p>
              <a:p>
                <a:endParaRPr lang="en-US" sz="1350" dirty="0"/>
              </a:p>
            </p:txBody>
          </p:sp>
        </p:grpSp>
        <p:sp>
          <p:nvSpPr>
            <p:cNvPr id="30" name="TextBox 29">
              <a:extLst>
                <a:ext uri="{FF2B5EF4-FFF2-40B4-BE49-F238E27FC236}">
                  <a16:creationId xmlns:a16="http://schemas.microsoft.com/office/drawing/2014/main" id="{C3E1DDE3-B8CE-3542-86CE-780E8C08A494}"/>
                </a:ext>
              </a:extLst>
            </p:cNvPr>
            <p:cNvSpPr txBox="1"/>
            <p:nvPr/>
          </p:nvSpPr>
          <p:spPr>
            <a:xfrm>
              <a:off x="2706208" y="5453485"/>
              <a:ext cx="1110646" cy="615553"/>
            </a:xfrm>
            <a:prstGeom prst="rect">
              <a:avLst/>
            </a:prstGeom>
            <a:noFill/>
          </p:spPr>
          <p:txBody>
            <a:bodyPr wrap="none" rtlCol="0">
              <a:spAutoFit/>
            </a:bodyPr>
            <a:lstStyle/>
            <a:p>
              <a:r>
                <a:rPr lang="en-US" sz="1200" b="1" dirty="0" err="1"/>
                <a:t>‘</a:t>
              </a:r>
              <a:r>
                <a:rPr lang="en-US" sz="1200" b="1" dirty="0" err="1">
                  <a:solidFill>
                    <a:srgbClr val="FF0000"/>
                  </a:solidFill>
                </a:rPr>
                <a:t>Cause</a:t>
              </a:r>
              <a:r>
                <a:rPr lang="en-US" sz="1200" b="1" dirty="0">
                  <a:solidFill>
                    <a:srgbClr val="FF0000"/>
                  </a:solidFill>
                </a:rPr>
                <a:t>’ of</a:t>
              </a:r>
            </a:p>
            <a:p>
              <a:r>
                <a:rPr lang="en-US" sz="1200" b="1" dirty="0">
                  <a:solidFill>
                    <a:srgbClr val="FF0000"/>
                  </a:solidFill>
                </a:rPr>
                <a:t>the cause’</a:t>
              </a:r>
            </a:p>
          </p:txBody>
        </p:sp>
      </p:grpSp>
      <p:grpSp>
        <p:nvGrpSpPr>
          <p:cNvPr id="35" name="Group 34">
            <a:extLst>
              <a:ext uri="{FF2B5EF4-FFF2-40B4-BE49-F238E27FC236}">
                <a16:creationId xmlns:a16="http://schemas.microsoft.com/office/drawing/2014/main" id="{47B517DB-D91E-E14A-AC5B-64AC73F4774B}"/>
              </a:ext>
            </a:extLst>
          </p:cNvPr>
          <p:cNvGrpSpPr/>
          <p:nvPr/>
        </p:nvGrpSpPr>
        <p:grpSpPr>
          <a:xfrm>
            <a:off x="1386508" y="1043120"/>
            <a:ext cx="1586714" cy="3378399"/>
            <a:chOff x="324678" y="1390826"/>
            <a:chExt cx="2115618" cy="4504531"/>
          </a:xfrm>
        </p:grpSpPr>
        <p:grpSp>
          <p:nvGrpSpPr>
            <p:cNvPr id="23" name="Group 22">
              <a:extLst>
                <a:ext uri="{FF2B5EF4-FFF2-40B4-BE49-F238E27FC236}">
                  <a16:creationId xmlns:a16="http://schemas.microsoft.com/office/drawing/2014/main" id="{F242C77D-2EB1-D94A-9A66-E791607EF209}"/>
                </a:ext>
              </a:extLst>
            </p:cNvPr>
            <p:cNvGrpSpPr/>
            <p:nvPr/>
          </p:nvGrpSpPr>
          <p:grpSpPr>
            <a:xfrm>
              <a:off x="324678" y="1390826"/>
              <a:ext cx="2115618" cy="2923877"/>
              <a:chOff x="324678" y="1390826"/>
              <a:chExt cx="2115618" cy="2923877"/>
            </a:xfrm>
          </p:grpSpPr>
          <p:sp>
            <p:nvSpPr>
              <p:cNvPr id="16" name="Text Box 45"/>
              <p:cNvSpPr txBox="1">
                <a:spLocks noChangeArrowheads="1"/>
              </p:cNvSpPr>
              <p:nvPr/>
            </p:nvSpPr>
            <p:spPr bwMode="auto">
              <a:xfrm>
                <a:off x="324678" y="1390826"/>
                <a:ext cx="1407349" cy="2923877"/>
              </a:xfrm>
              <a:prstGeom prst="rect">
                <a:avLst/>
              </a:prstGeom>
              <a:noFill/>
              <a:ln w="28575">
                <a:noFill/>
                <a:miter lim="800000"/>
                <a:headEnd/>
                <a:tailEnd/>
              </a:ln>
            </p:spPr>
            <p:txBody>
              <a:bodyPr wrap="square">
                <a:prstTxWarp prst="textNoShape">
                  <a:avLst/>
                </a:prstTxWarp>
                <a:spAutoFit/>
              </a:bodyPr>
              <a:lstStyle>
                <a:defPPr>
                  <a:defRPr lang="en-US"/>
                </a:defPPr>
                <a:lvl1pPr>
                  <a:defRPr b="1">
                    <a:effectLst/>
                  </a:defRPr>
                </a:lvl1pPr>
              </a:lstStyle>
              <a:p>
                <a:r>
                  <a:rPr lang="en-US" sz="1200" dirty="0"/>
                  <a:t>   DISTAL</a:t>
                </a:r>
              </a:p>
              <a:p>
                <a:r>
                  <a:rPr lang="en-US" sz="1200" dirty="0"/>
                  <a:t>(‘Upstream’)</a:t>
                </a:r>
              </a:p>
              <a:p>
                <a:endParaRPr lang="en-US" sz="1200" dirty="0"/>
              </a:p>
              <a:p>
                <a:endParaRPr lang="en-US" sz="1350" u="sng" dirty="0"/>
              </a:p>
              <a:p>
                <a:endParaRPr lang="en-US" sz="1350" u="sng" dirty="0"/>
              </a:p>
              <a:p>
                <a:r>
                  <a:rPr lang="en-US" sz="1350" u="sng" dirty="0"/>
                  <a:t>E</a:t>
                </a:r>
                <a:r>
                  <a:rPr lang="en-US" sz="1200" b="0" dirty="0"/>
                  <a:t>nvironment</a:t>
                </a:r>
              </a:p>
              <a:p>
                <a:r>
                  <a:rPr lang="en-US" sz="1200" b="0" dirty="0"/>
                  <a:t>(Physical,</a:t>
                </a:r>
              </a:p>
              <a:p>
                <a:r>
                  <a:rPr lang="en-US" sz="1200" b="0" dirty="0"/>
                  <a:t>Political,</a:t>
                </a:r>
              </a:p>
              <a:p>
                <a:r>
                  <a:rPr lang="en-US" sz="1200" b="0" dirty="0"/>
                  <a:t>Economic,</a:t>
                </a:r>
              </a:p>
              <a:p>
                <a:r>
                  <a:rPr lang="en-US" sz="1200" b="0" dirty="0"/>
                  <a:t>Socio-</a:t>
                </a:r>
              </a:p>
              <a:p>
                <a:r>
                  <a:rPr lang="en-US" sz="1200" b="0" dirty="0"/>
                  <a:t> cultural)</a:t>
                </a:r>
              </a:p>
            </p:txBody>
          </p:sp>
          <p:sp>
            <p:nvSpPr>
              <p:cNvPr id="15" name="AutoShape 48"/>
              <p:cNvSpPr>
                <a:spLocks noChangeArrowheads="1"/>
              </p:cNvSpPr>
              <p:nvPr/>
            </p:nvSpPr>
            <p:spPr bwMode="auto">
              <a:xfrm>
                <a:off x="1393288" y="3352800"/>
                <a:ext cx="1047008" cy="381000"/>
              </a:xfrm>
              <a:prstGeom prst="rightArrow">
                <a:avLst>
                  <a:gd name="adj1" fmla="val 50000"/>
                  <a:gd name="adj2" fmla="val 25000"/>
                </a:avLst>
              </a:prstGeom>
              <a:solidFill>
                <a:schemeClr val="tx1"/>
              </a:solidFill>
              <a:ln w="28575">
                <a:solidFill>
                  <a:schemeClr val="tx1"/>
                </a:solidFill>
                <a:miter lim="800000"/>
                <a:headEnd/>
                <a:tailEnd/>
              </a:ln>
              <a:effectLst/>
            </p:spPr>
            <p:txBody>
              <a:bodyPr wrap="none" anchor="ctr">
                <a:prstTxWarp prst="textNoShape">
                  <a:avLst/>
                </a:prstTxWarp>
              </a:bodyPr>
              <a:lstStyle/>
              <a:p>
                <a:pPr>
                  <a:defRPr/>
                </a:pPr>
                <a:endParaRPr lang="en-US" sz="1350">
                  <a:effectLst>
                    <a:outerShdw blurRad="38100" dist="38100" dir="2700000" algn="tl">
                      <a:srgbClr val="FFFFFF"/>
                    </a:outerShdw>
                  </a:effectLst>
                  <a:latin typeface="Times" pitchFamily="30" charset="0"/>
                </a:endParaRPr>
              </a:p>
            </p:txBody>
          </p:sp>
        </p:grpSp>
        <p:sp>
          <p:nvSpPr>
            <p:cNvPr id="31" name="TextBox 30">
              <a:extLst>
                <a:ext uri="{FF2B5EF4-FFF2-40B4-BE49-F238E27FC236}">
                  <a16:creationId xmlns:a16="http://schemas.microsoft.com/office/drawing/2014/main" id="{28155C04-87F6-D44E-A499-D73F930078C2}"/>
                </a:ext>
              </a:extLst>
            </p:cNvPr>
            <p:cNvSpPr txBox="1"/>
            <p:nvPr/>
          </p:nvSpPr>
          <p:spPr>
            <a:xfrm>
              <a:off x="337687" y="5153872"/>
              <a:ext cx="1377813" cy="741485"/>
            </a:xfrm>
            <a:prstGeom prst="rect">
              <a:avLst/>
            </a:prstGeom>
            <a:noFill/>
          </p:spPr>
          <p:txBody>
            <a:bodyPr wrap="none" rtlCol="0">
              <a:spAutoFit/>
            </a:bodyPr>
            <a:lstStyle/>
            <a:p>
              <a:pPr>
                <a:lnSpc>
                  <a:spcPts val="1215"/>
                </a:lnSpc>
              </a:pPr>
              <a:r>
                <a:rPr lang="en-US" sz="1200" b="1" dirty="0" err="1">
                  <a:solidFill>
                    <a:srgbClr val="FF0000"/>
                  </a:solidFill>
                </a:rPr>
                <a:t>‘Cause</a:t>
              </a:r>
              <a:r>
                <a:rPr lang="en-US" sz="1200" b="1" dirty="0">
                  <a:solidFill>
                    <a:srgbClr val="FF0000"/>
                  </a:solidFill>
                </a:rPr>
                <a:t>’ of</a:t>
              </a:r>
            </a:p>
            <a:p>
              <a:pPr>
                <a:lnSpc>
                  <a:spcPts val="1215"/>
                </a:lnSpc>
              </a:pPr>
              <a:r>
                <a:rPr lang="en-US" sz="1200" b="1" dirty="0">
                  <a:solidFill>
                    <a:srgbClr val="FF0000"/>
                  </a:solidFill>
                </a:rPr>
                <a:t>the </a:t>
              </a:r>
              <a:r>
                <a:rPr lang="en-US" sz="1200" b="1" dirty="0" err="1">
                  <a:solidFill>
                    <a:srgbClr val="FF0000"/>
                  </a:solidFill>
                </a:rPr>
                <a:t>‘cause</a:t>
              </a:r>
              <a:r>
                <a:rPr lang="en-US" sz="1200" b="1" dirty="0">
                  <a:solidFill>
                    <a:srgbClr val="FF0000"/>
                  </a:solidFill>
                </a:rPr>
                <a:t>’ of</a:t>
              </a:r>
            </a:p>
            <a:p>
              <a:pPr>
                <a:lnSpc>
                  <a:spcPts val="1215"/>
                </a:lnSpc>
              </a:pPr>
              <a:r>
                <a:rPr lang="en-US" sz="1200" b="1" dirty="0">
                  <a:solidFill>
                    <a:srgbClr val="FF0000"/>
                  </a:solidFill>
                </a:rPr>
                <a:t>the </a:t>
              </a:r>
              <a:r>
                <a:rPr lang="en-US" sz="1200" b="1" dirty="0" err="1">
                  <a:solidFill>
                    <a:srgbClr val="FF0000"/>
                  </a:solidFill>
                </a:rPr>
                <a:t>‘cause</a:t>
              </a:r>
              <a:r>
                <a:rPr lang="en-US" sz="1200" b="1" dirty="0">
                  <a:solidFill>
                    <a:srgbClr val="FF0000"/>
                  </a:solidFill>
                </a:rPr>
                <a:t>’</a:t>
              </a:r>
            </a:p>
          </p:txBody>
        </p:sp>
      </p:grpSp>
      <p:grpSp>
        <p:nvGrpSpPr>
          <p:cNvPr id="27" name="Group 26">
            <a:extLst>
              <a:ext uri="{FF2B5EF4-FFF2-40B4-BE49-F238E27FC236}">
                <a16:creationId xmlns:a16="http://schemas.microsoft.com/office/drawing/2014/main" id="{9C4ACA66-A3D5-F740-84D9-CFE7AE7A319E}"/>
              </a:ext>
            </a:extLst>
          </p:cNvPr>
          <p:cNvGrpSpPr/>
          <p:nvPr/>
        </p:nvGrpSpPr>
        <p:grpSpPr>
          <a:xfrm>
            <a:off x="2359703" y="1403138"/>
            <a:ext cx="461665" cy="2337224"/>
            <a:chOff x="1692152" y="1765622"/>
            <a:chExt cx="615554" cy="3116299"/>
          </a:xfrm>
        </p:grpSpPr>
        <p:sp>
          <p:nvSpPr>
            <p:cNvPr id="14" name="Oval 13">
              <a:extLst>
                <a:ext uri="{FF2B5EF4-FFF2-40B4-BE49-F238E27FC236}">
                  <a16:creationId xmlns:a16="http://schemas.microsoft.com/office/drawing/2014/main" id="{55D550F2-F0F4-E442-98C4-AF8121F1CD5A}"/>
                </a:ext>
              </a:extLst>
            </p:cNvPr>
            <p:cNvSpPr/>
            <p:nvPr/>
          </p:nvSpPr>
          <p:spPr>
            <a:xfrm rot="5400000">
              <a:off x="427943" y="3031384"/>
              <a:ext cx="3116299" cy="584775"/>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rgbClr val="FFFF00"/>
                </a:solidFill>
              </a:endParaRPr>
            </a:p>
          </p:txBody>
        </p:sp>
        <p:sp>
          <p:nvSpPr>
            <p:cNvPr id="10" name="TextBox 9">
              <a:extLst>
                <a:ext uri="{FF2B5EF4-FFF2-40B4-BE49-F238E27FC236}">
                  <a16:creationId xmlns:a16="http://schemas.microsoft.com/office/drawing/2014/main" id="{01DC0097-428C-0042-804B-81C7617471B1}"/>
                </a:ext>
              </a:extLst>
            </p:cNvPr>
            <p:cNvSpPr txBox="1"/>
            <p:nvPr/>
          </p:nvSpPr>
          <p:spPr>
            <a:xfrm rot="5400000">
              <a:off x="668025" y="3068126"/>
              <a:ext cx="2663807" cy="615554"/>
            </a:xfrm>
            <a:prstGeom prst="rect">
              <a:avLst/>
            </a:prstGeom>
            <a:noFill/>
          </p:spPr>
          <p:txBody>
            <a:bodyPr wrap="none" rtlCol="0">
              <a:spAutoFit/>
            </a:bodyPr>
            <a:lstStyle/>
            <a:p>
              <a:r>
                <a:rPr lang="en-US" sz="1200" dirty="0">
                  <a:solidFill>
                    <a:schemeClr val="bg1"/>
                  </a:solidFill>
                </a:rPr>
                <a:t>Meaninglessness, Alienation,</a:t>
              </a:r>
            </a:p>
            <a:p>
              <a:r>
                <a:rPr lang="en-US" sz="1200" dirty="0">
                  <a:solidFill>
                    <a:schemeClr val="bg1"/>
                  </a:solidFill>
                </a:rPr>
                <a:t>     Loss of culture/Identity  </a:t>
              </a:r>
            </a:p>
          </p:txBody>
        </p:sp>
      </p:grpSp>
      <p:sp>
        <p:nvSpPr>
          <p:cNvPr id="17" name="TextBox 16">
            <a:extLst>
              <a:ext uri="{FF2B5EF4-FFF2-40B4-BE49-F238E27FC236}">
                <a16:creationId xmlns:a16="http://schemas.microsoft.com/office/drawing/2014/main" id="{4744883E-5AFD-A044-8152-3D8333281090}"/>
              </a:ext>
            </a:extLst>
          </p:cNvPr>
          <p:cNvSpPr txBox="1"/>
          <p:nvPr/>
        </p:nvSpPr>
        <p:spPr>
          <a:xfrm>
            <a:off x="3203035" y="4523490"/>
            <a:ext cx="2259273" cy="369332"/>
          </a:xfrm>
          <a:prstGeom prst="rect">
            <a:avLst/>
          </a:prstGeom>
          <a:noFill/>
        </p:spPr>
        <p:txBody>
          <a:bodyPr wrap="none" rtlCol="0">
            <a:spAutoFit/>
          </a:bodyPr>
          <a:lstStyle/>
          <a:p>
            <a:r>
              <a:rPr lang="en-US" b="1" dirty="0"/>
              <a:t>NASTIE MAL ODOURS</a:t>
            </a:r>
          </a:p>
        </p:txBody>
      </p:sp>
      <p:sp>
        <p:nvSpPr>
          <p:cNvPr id="37" name="TextBox 36">
            <a:extLst>
              <a:ext uri="{FF2B5EF4-FFF2-40B4-BE49-F238E27FC236}">
                <a16:creationId xmlns:a16="http://schemas.microsoft.com/office/drawing/2014/main" id="{5AE357DC-BDAD-4141-B917-446CE2F7F819}"/>
              </a:ext>
            </a:extLst>
          </p:cNvPr>
          <p:cNvSpPr txBox="1"/>
          <p:nvPr/>
        </p:nvSpPr>
        <p:spPr>
          <a:xfrm>
            <a:off x="1752114" y="138920"/>
            <a:ext cx="4436920" cy="461665"/>
          </a:xfrm>
          <a:prstGeom prst="rect">
            <a:avLst/>
          </a:prstGeom>
          <a:noFill/>
        </p:spPr>
        <p:txBody>
          <a:bodyPr wrap="none" rtlCol="0">
            <a:spAutoFit/>
          </a:bodyPr>
          <a:lstStyle/>
          <a:p>
            <a:r>
              <a:rPr lang="en-US" sz="2400" b="1" dirty="0">
                <a:solidFill>
                  <a:srgbClr val="00B050"/>
                </a:solidFill>
              </a:rPr>
              <a:t>A Hierarchy of Disease ‘Causality’</a:t>
            </a:r>
          </a:p>
        </p:txBody>
      </p:sp>
    </p:spTree>
    <p:extLst>
      <p:ext uri="{BB962C8B-B14F-4D97-AF65-F5344CB8AC3E}">
        <p14:creationId xmlns:p14="http://schemas.microsoft.com/office/powerpoint/2010/main" val="2534044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50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left)">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wipe(up)">
                                      <p:cBhvr>
                                        <p:cTn id="25" dur="500"/>
                                        <p:tgtEl>
                                          <p:spTgt spid="3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wipe(up)">
                                      <p:cBhvr>
                                        <p:cTn id="30" dur="500"/>
                                        <p:tgtEl>
                                          <p:spTgt spid="3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wipe(up)">
                                      <p:cBhvr>
                                        <p:cTn id="35" dur="500"/>
                                        <p:tgtEl>
                                          <p:spTgt spid="35"/>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nodeType="click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dissolve">
                                      <p:cBhvr>
                                        <p:cTn id="40" dur="500"/>
                                        <p:tgtEl>
                                          <p:spTgt spid="27"/>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007398" y="640010"/>
            <a:ext cx="5159843" cy="3857624"/>
          </a:xfrm>
          <a:prstGeom prst="rect">
            <a:avLst/>
          </a:prstGeom>
          <a:ln>
            <a:solidFill>
              <a:schemeClr val="bg1"/>
            </a:solidFill>
            <a:headEnd type="triangle"/>
            <a:tailEnd type="triangle"/>
          </a:ln>
        </p:spPr>
      </p:pic>
      <p:sp>
        <p:nvSpPr>
          <p:cNvPr id="5" name="TextBox 4"/>
          <p:cNvSpPr txBox="1"/>
          <p:nvPr/>
        </p:nvSpPr>
        <p:spPr>
          <a:xfrm>
            <a:off x="2013296" y="1333084"/>
            <a:ext cx="1588897" cy="248209"/>
          </a:xfrm>
          <a:prstGeom prst="rect">
            <a:avLst/>
          </a:prstGeom>
          <a:noFill/>
        </p:spPr>
        <p:txBody>
          <a:bodyPr wrap="none" rtlCol="0">
            <a:spAutoFit/>
          </a:bodyPr>
          <a:lstStyle/>
          <a:p>
            <a:pPr defTabSz="257175"/>
            <a:r>
              <a:rPr lang="en-US" sz="1013" b="1">
                <a:solidFill>
                  <a:prstClr val="white"/>
                </a:solidFill>
                <a:latin typeface="Calibri"/>
              </a:rPr>
              <a:t>LEANNESS/GOOD HEALTH</a:t>
            </a:r>
          </a:p>
        </p:txBody>
      </p:sp>
      <p:sp>
        <p:nvSpPr>
          <p:cNvPr id="6" name="TextBox 5"/>
          <p:cNvSpPr txBox="1"/>
          <p:nvPr/>
        </p:nvSpPr>
        <p:spPr>
          <a:xfrm>
            <a:off x="3545059" y="1333084"/>
            <a:ext cx="1228221" cy="248209"/>
          </a:xfrm>
          <a:prstGeom prst="rect">
            <a:avLst/>
          </a:prstGeom>
          <a:noFill/>
        </p:spPr>
        <p:txBody>
          <a:bodyPr wrap="none" rtlCol="0">
            <a:spAutoFit/>
          </a:bodyPr>
          <a:lstStyle/>
          <a:p>
            <a:pPr defTabSz="257175"/>
            <a:r>
              <a:rPr lang="en-US" sz="1013" b="1">
                <a:solidFill>
                  <a:prstClr val="white"/>
                </a:solidFill>
                <a:latin typeface="Calibri"/>
              </a:rPr>
              <a:t>= Diet/exercise etc.</a:t>
            </a:r>
          </a:p>
        </p:txBody>
      </p:sp>
      <p:sp>
        <p:nvSpPr>
          <p:cNvPr id="7" name="TextBox 6"/>
          <p:cNvSpPr txBox="1"/>
          <p:nvPr/>
        </p:nvSpPr>
        <p:spPr>
          <a:xfrm>
            <a:off x="3115160" y="1054909"/>
            <a:ext cx="1976823" cy="248209"/>
          </a:xfrm>
          <a:prstGeom prst="rect">
            <a:avLst/>
          </a:prstGeom>
          <a:noFill/>
        </p:spPr>
        <p:txBody>
          <a:bodyPr wrap="none" rtlCol="0">
            <a:spAutoFit/>
          </a:bodyPr>
          <a:lstStyle/>
          <a:p>
            <a:pPr defTabSz="257175"/>
            <a:r>
              <a:rPr lang="en-US" sz="1013" b="1">
                <a:solidFill>
                  <a:srgbClr val="000090"/>
                </a:solidFill>
                <a:latin typeface="Calibri"/>
              </a:rPr>
              <a:t>Medication and/or Monotherapy</a:t>
            </a:r>
          </a:p>
        </p:txBody>
      </p:sp>
      <p:grpSp>
        <p:nvGrpSpPr>
          <p:cNvPr id="2" name="Group 63"/>
          <p:cNvGrpSpPr/>
          <p:nvPr/>
        </p:nvGrpSpPr>
        <p:grpSpPr>
          <a:xfrm>
            <a:off x="5242510" y="1025271"/>
            <a:ext cx="841911" cy="2742226"/>
            <a:chOff x="5764017" y="679699"/>
            <a:chExt cx="1496728" cy="4875069"/>
          </a:xfrm>
        </p:grpSpPr>
        <p:sp>
          <p:nvSpPr>
            <p:cNvPr id="9" name="TextBox 8"/>
            <p:cNvSpPr txBox="1"/>
            <p:nvPr/>
          </p:nvSpPr>
          <p:spPr>
            <a:xfrm>
              <a:off x="6730115" y="679699"/>
              <a:ext cx="530630" cy="4875069"/>
            </a:xfrm>
            <a:prstGeom prst="rect">
              <a:avLst/>
            </a:prstGeom>
            <a:noFill/>
          </p:spPr>
          <p:txBody>
            <a:bodyPr wrap="none" rtlCol="0">
              <a:spAutoFit/>
            </a:bodyPr>
            <a:lstStyle/>
            <a:p>
              <a:pPr defTabSz="257175"/>
              <a:r>
                <a:rPr lang="en-US" sz="1013" b="1">
                  <a:solidFill>
                    <a:prstClr val="white"/>
                  </a:solidFill>
                  <a:latin typeface="Calibri"/>
                </a:rPr>
                <a:t>M</a:t>
              </a:r>
            </a:p>
            <a:p>
              <a:pPr defTabSz="257175"/>
              <a:r>
                <a:rPr lang="en-US" sz="1013" b="1">
                  <a:solidFill>
                    <a:prstClr val="white"/>
                  </a:solidFill>
                  <a:latin typeface="Calibri"/>
                </a:rPr>
                <a:t>A</a:t>
              </a:r>
            </a:p>
            <a:p>
              <a:pPr defTabSz="257175"/>
              <a:r>
                <a:rPr lang="en-US" sz="1013" b="1">
                  <a:solidFill>
                    <a:prstClr val="white"/>
                  </a:solidFill>
                  <a:latin typeface="Calibri"/>
                </a:rPr>
                <a:t>C</a:t>
              </a:r>
            </a:p>
            <a:p>
              <a:pPr defTabSz="257175"/>
              <a:r>
                <a:rPr lang="en-US" sz="1013" b="1">
                  <a:solidFill>
                    <a:prstClr val="white"/>
                  </a:solidFill>
                  <a:latin typeface="Calibri"/>
                </a:rPr>
                <a:t>R</a:t>
              </a:r>
            </a:p>
            <a:p>
              <a:pPr defTabSz="257175"/>
              <a:r>
                <a:rPr lang="en-US" sz="1013" b="1">
                  <a:solidFill>
                    <a:prstClr val="white"/>
                  </a:solidFill>
                  <a:latin typeface="Calibri"/>
                </a:rPr>
                <a:t>O</a:t>
              </a:r>
            </a:p>
            <a:p>
              <a:pPr defTabSz="257175"/>
              <a:endParaRPr lang="en-US" sz="1013" b="1">
                <a:solidFill>
                  <a:prstClr val="white"/>
                </a:solidFill>
                <a:latin typeface="Calibri"/>
              </a:endParaRPr>
            </a:p>
            <a:p>
              <a:pPr defTabSz="257175"/>
              <a:r>
                <a:rPr lang="en-US" sz="1013" b="1">
                  <a:solidFill>
                    <a:prstClr val="white"/>
                  </a:solidFill>
                  <a:latin typeface="Calibri"/>
                </a:rPr>
                <a:t>E</a:t>
              </a:r>
            </a:p>
            <a:p>
              <a:pPr defTabSz="257175"/>
              <a:r>
                <a:rPr lang="en-US" sz="1013" b="1">
                  <a:solidFill>
                    <a:prstClr val="white"/>
                  </a:solidFill>
                  <a:latin typeface="Calibri"/>
                </a:rPr>
                <a:t>N</a:t>
              </a:r>
            </a:p>
            <a:p>
              <a:pPr defTabSz="257175"/>
              <a:r>
                <a:rPr lang="en-US" sz="1013" b="1">
                  <a:solidFill>
                    <a:prstClr val="white"/>
                  </a:solidFill>
                  <a:latin typeface="Calibri"/>
                </a:rPr>
                <a:t>V</a:t>
              </a:r>
            </a:p>
            <a:p>
              <a:pPr defTabSz="257175"/>
              <a:r>
                <a:rPr lang="en-US" sz="1013" b="1">
                  <a:solidFill>
                    <a:prstClr val="white"/>
                  </a:solidFill>
                  <a:latin typeface="Calibri"/>
                </a:rPr>
                <a:t>I</a:t>
              </a:r>
            </a:p>
            <a:p>
              <a:pPr defTabSz="257175"/>
              <a:r>
                <a:rPr lang="en-US" sz="1013" b="1">
                  <a:solidFill>
                    <a:prstClr val="white"/>
                  </a:solidFill>
                  <a:latin typeface="Calibri"/>
                </a:rPr>
                <a:t>R</a:t>
              </a:r>
            </a:p>
            <a:p>
              <a:pPr defTabSz="257175"/>
              <a:r>
                <a:rPr lang="en-US" sz="1013" b="1">
                  <a:solidFill>
                    <a:prstClr val="white"/>
                  </a:solidFill>
                  <a:latin typeface="Calibri"/>
                </a:rPr>
                <a:t>O</a:t>
              </a:r>
            </a:p>
            <a:p>
              <a:pPr defTabSz="257175"/>
              <a:r>
                <a:rPr lang="en-US" sz="1013" b="1">
                  <a:solidFill>
                    <a:prstClr val="white"/>
                  </a:solidFill>
                  <a:latin typeface="Calibri"/>
                </a:rPr>
                <a:t>N</a:t>
              </a:r>
            </a:p>
            <a:p>
              <a:pPr defTabSz="257175"/>
              <a:r>
                <a:rPr lang="en-US" sz="1013" b="1">
                  <a:solidFill>
                    <a:prstClr val="white"/>
                  </a:solidFill>
                  <a:latin typeface="Calibri"/>
                </a:rPr>
                <a:t>M</a:t>
              </a:r>
            </a:p>
            <a:p>
              <a:pPr defTabSz="257175"/>
              <a:r>
                <a:rPr lang="en-US" sz="1013" b="1">
                  <a:solidFill>
                    <a:prstClr val="white"/>
                  </a:solidFill>
                  <a:latin typeface="Calibri"/>
                </a:rPr>
                <a:t>E</a:t>
              </a:r>
            </a:p>
            <a:p>
              <a:pPr defTabSz="257175"/>
              <a:r>
                <a:rPr lang="en-US" sz="1013" b="1">
                  <a:solidFill>
                    <a:prstClr val="white"/>
                  </a:solidFill>
                  <a:latin typeface="Calibri"/>
                </a:rPr>
                <a:t>N</a:t>
              </a:r>
            </a:p>
            <a:p>
              <a:pPr defTabSz="257175"/>
              <a:r>
                <a:rPr lang="en-US" sz="1013" b="1">
                  <a:solidFill>
                    <a:prstClr val="white"/>
                  </a:solidFill>
                  <a:latin typeface="Calibri"/>
                </a:rPr>
                <a:t>T</a:t>
              </a:r>
            </a:p>
          </p:txBody>
        </p:sp>
        <p:sp>
          <p:nvSpPr>
            <p:cNvPr id="10" name="Left Arrow 9"/>
            <p:cNvSpPr/>
            <p:nvPr/>
          </p:nvSpPr>
          <p:spPr>
            <a:xfrm>
              <a:off x="5764017" y="3929713"/>
              <a:ext cx="781562" cy="277515"/>
            </a:xfrm>
            <a:prstGeom prst="leftArrow">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257175"/>
              <a:endParaRPr lang="en-US" sz="1013">
                <a:solidFill>
                  <a:prstClr val="white"/>
                </a:solidFill>
                <a:latin typeface="Calibri"/>
              </a:endParaRPr>
            </a:p>
          </p:txBody>
        </p:sp>
        <p:sp>
          <p:nvSpPr>
            <p:cNvPr id="11" name="Left Arrow 10"/>
            <p:cNvSpPr/>
            <p:nvPr/>
          </p:nvSpPr>
          <p:spPr>
            <a:xfrm>
              <a:off x="5764017" y="917060"/>
              <a:ext cx="781562" cy="277515"/>
            </a:xfrm>
            <a:prstGeom prst="leftArrow">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257175"/>
              <a:endParaRPr lang="en-US" sz="1013">
                <a:solidFill>
                  <a:prstClr val="white"/>
                </a:solidFill>
                <a:latin typeface="Calibri"/>
              </a:endParaRPr>
            </a:p>
          </p:txBody>
        </p:sp>
      </p:grpSp>
      <p:sp>
        <p:nvSpPr>
          <p:cNvPr id="40" name="TextBox 39"/>
          <p:cNvSpPr txBox="1"/>
          <p:nvPr/>
        </p:nvSpPr>
        <p:spPr>
          <a:xfrm>
            <a:off x="2512523" y="696398"/>
            <a:ext cx="3938514" cy="369332"/>
          </a:xfrm>
          <a:prstGeom prst="rect">
            <a:avLst/>
          </a:prstGeom>
          <a:noFill/>
        </p:spPr>
        <p:txBody>
          <a:bodyPr wrap="none" rtlCol="0">
            <a:spAutoFit/>
          </a:bodyPr>
          <a:lstStyle/>
          <a:p>
            <a:pPr defTabSz="257175"/>
            <a:r>
              <a:rPr lang="en-US" b="1">
                <a:solidFill>
                  <a:srgbClr val="000090"/>
                </a:solidFill>
                <a:latin typeface="Calibri"/>
              </a:rPr>
              <a:t>A Systems Approach to Chronic Disease</a:t>
            </a:r>
          </a:p>
        </p:txBody>
      </p:sp>
      <p:grpSp>
        <p:nvGrpSpPr>
          <p:cNvPr id="3" name="Group 62"/>
          <p:cNvGrpSpPr/>
          <p:nvPr/>
        </p:nvGrpSpPr>
        <p:grpSpPr>
          <a:xfrm>
            <a:off x="2584574" y="1730031"/>
            <a:ext cx="2725852" cy="2379049"/>
            <a:chOff x="1038795" y="1932609"/>
            <a:chExt cx="4845960" cy="4229417"/>
          </a:xfrm>
        </p:grpSpPr>
        <p:sp>
          <p:nvSpPr>
            <p:cNvPr id="12" name="TextBox 11"/>
            <p:cNvSpPr txBox="1"/>
            <p:nvPr/>
          </p:nvSpPr>
          <p:spPr>
            <a:xfrm>
              <a:off x="1738135" y="2181725"/>
              <a:ext cx="1206029" cy="441260"/>
            </a:xfrm>
            <a:prstGeom prst="rect">
              <a:avLst/>
            </a:prstGeom>
            <a:noFill/>
          </p:spPr>
          <p:txBody>
            <a:bodyPr wrap="none" rtlCol="0">
              <a:spAutoFit/>
            </a:bodyPr>
            <a:lstStyle/>
            <a:p>
              <a:pPr defTabSz="257175"/>
              <a:r>
                <a:rPr lang="en-US" sz="1013" b="1">
                  <a:solidFill>
                    <a:srgbClr val="FFFF00"/>
                  </a:solidFill>
                  <a:latin typeface="Calibri"/>
                </a:rPr>
                <a:t>Nutrition</a:t>
              </a:r>
            </a:p>
          </p:txBody>
        </p:sp>
        <p:sp>
          <p:nvSpPr>
            <p:cNvPr id="13" name="TextBox 12"/>
            <p:cNvSpPr txBox="1"/>
            <p:nvPr/>
          </p:nvSpPr>
          <p:spPr>
            <a:xfrm>
              <a:off x="3103216" y="1932609"/>
              <a:ext cx="1054990" cy="441260"/>
            </a:xfrm>
            <a:prstGeom prst="rect">
              <a:avLst/>
            </a:prstGeom>
            <a:noFill/>
          </p:spPr>
          <p:txBody>
            <a:bodyPr wrap="none" rtlCol="0">
              <a:spAutoFit/>
            </a:bodyPr>
            <a:lstStyle/>
            <a:p>
              <a:pPr defTabSz="257175"/>
              <a:r>
                <a:rPr lang="en-US" sz="1013" b="1">
                  <a:solidFill>
                    <a:srgbClr val="FFFF00"/>
                  </a:solidFill>
                  <a:latin typeface="Calibri"/>
                </a:rPr>
                <a:t>Activity</a:t>
              </a:r>
            </a:p>
          </p:txBody>
        </p:sp>
        <p:sp>
          <p:nvSpPr>
            <p:cNvPr id="14" name="TextBox 13"/>
            <p:cNvSpPr txBox="1"/>
            <p:nvPr/>
          </p:nvSpPr>
          <p:spPr>
            <a:xfrm>
              <a:off x="4108701" y="2566984"/>
              <a:ext cx="898253" cy="441260"/>
            </a:xfrm>
            <a:prstGeom prst="rect">
              <a:avLst/>
            </a:prstGeom>
            <a:noFill/>
          </p:spPr>
          <p:txBody>
            <a:bodyPr wrap="none" rtlCol="0">
              <a:spAutoFit/>
            </a:bodyPr>
            <a:lstStyle/>
            <a:p>
              <a:pPr defTabSz="257175"/>
              <a:r>
                <a:rPr lang="en-US" sz="1013" b="1">
                  <a:solidFill>
                    <a:srgbClr val="FFFF00"/>
                  </a:solidFill>
                  <a:latin typeface="Calibri"/>
                </a:rPr>
                <a:t>Stress</a:t>
              </a:r>
            </a:p>
          </p:txBody>
        </p:sp>
        <p:sp>
          <p:nvSpPr>
            <p:cNvPr id="15" name="TextBox 14"/>
            <p:cNvSpPr txBox="1"/>
            <p:nvPr/>
          </p:nvSpPr>
          <p:spPr>
            <a:xfrm>
              <a:off x="1198864" y="2920146"/>
              <a:ext cx="1701890" cy="441260"/>
            </a:xfrm>
            <a:prstGeom prst="rect">
              <a:avLst/>
            </a:prstGeom>
            <a:noFill/>
          </p:spPr>
          <p:txBody>
            <a:bodyPr wrap="none" rtlCol="0">
              <a:spAutoFit/>
            </a:bodyPr>
            <a:lstStyle/>
            <a:p>
              <a:pPr defTabSz="257175"/>
              <a:r>
                <a:rPr lang="en-US" sz="1013" b="1">
                  <a:solidFill>
                    <a:srgbClr val="FFFF00"/>
                  </a:solidFill>
                  <a:latin typeface="Calibri"/>
                </a:rPr>
                <a:t>Drugs/Alcohol</a:t>
              </a:r>
            </a:p>
          </p:txBody>
        </p:sp>
        <p:sp>
          <p:nvSpPr>
            <p:cNvPr id="16" name="TextBox 15"/>
            <p:cNvSpPr txBox="1"/>
            <p:nvPr/>
          </p:nvSpPr>
          <p:spPr>
            <a:xfrm>
              <a:off x="1704534" y="3891706"/>
              <a:ext cx="1567952" cy="441260"/>
            </a:xfrm>
            <a:prstGeom prst="rect">
              <a:avLst/>
            </a:prstGeom>
            <a:noFill/>
          </p:spPr>
          <p:txBody>
            <a:bodyPr wrap="none" rtlCol="0">
              <a:spAutoFit/>
            </a:bodyPr>
            <a:lstStyle/>
            <a:p>
              <a:pPr defTabSz="257175"/>
              <a:r>
                <a:rPr lang="en-US" sz="1013" b="1">
                  <a:solidFill>
                    <a:srgbClr val="FFFF00"/>
                  </a:solidFill>
                  <a:latin typeface="Calibri"/>
                </a:rPr>
                <a:t>Environment</a:t>
              </a:r>
            </a:p>
          </p:txBody>
        </p:sp>
        <p:sp>
          <p:nvSpPr>
            <p:cNvPr id="17" name="TextBox 16"/>
            <p:cNvSpPr txBox="1"/>
            <p:nvPr/>
          </p:nvSpPr>
          <p:spPr>
            <a:xfrm>
              <a:off x="3823791" y="3305646"/>
              <a:ext cx="2060964" cy="441260"/>
            </a:xfrm>
            <a:prstGeom prst="rect">
              <a:avLst/>
            </a:prstGeom>
            <a:noFill/>
          </p:spPr>
          <p:txBody>
            <a:bodyPr wrap="none" rtlCol="0">
              <a:spAutoFit/>
            </a:bodyPr>
            <a:lstStyle/>
            <a:p>
              <a:pPr defTabSz="257175"/>
              <a:r>
                <a:rPr lang="en-US" sz="1013" b="1">
                  <a:solidFill>
                    <a:srgbClr val="FFFF00"/>
                  </a:solidFill>
                  <a:latin typeface="Calibri"/>
                </a:rPr>
                <a:t>Techno-pathology</a:t>
              </a:r>
            </a:p>
          </p:txBody>
        </p:sp>
        <p:sp>
          <p:nvSpPr>
            <p:cNvPr id="18" name="Freeform 17"/>
            <p:cNvSpPr/>
            <p:nvPr/>
          </p:nvSpPr>
          <p:spPr>
            <a:xfrm>
              <a:off x="2561785" y="2115025"/>
              <a:ext cx="553607" cy="153787"/>
            </a:xfrm>
            <a:custGeom>
              <a:avLst/>
              <a:gdLst>
                <a:gd name="connsiteX0" fmla="*/ 0 w 553607"/>
                <a:gd name="connsiteY0" fmla="*/ 153787 h 153787"/>
                <a:gd name="connsiteX1" fmla="*/ 141116 w 553607"/>
                <a:gd name="connsiteY1" fmla="*/ 23520 h 153787"/>
                <a:gd name="connsiteX2" fmla="*/ 553607 w 553607"/>
                <a:gd name="connsiteY2" fmla="*/ 12665 h 153787"/>
                <a:gd name="connsiteX3" fmla="*/ 553607 w 553607"/>
                <a:gd name="connsiteY3" fmla="*/ 12665 h 153787"/>
              </a:gdLst>
              <a:ahLst/>
              <a:cxnLst>
                <a:cxn ang="0">
                  <a:pos x="connsiteX0" y="connsiteY0"/>
                </a:cxn>
                <a:cxn ang="0">
                  <a:pos x="connsiteX1" y="connsiteY1"/>
                </a:cxn>
                <a:cxn ang="0">
                  <a:pos x="connsiteX2" y="connsiteY2"/>
                </a:cxn>
                <a:cxn ang="0">
                  <a:pos x="connsiteX3" y="connsiteY3"/>
                </a:cxn>
              </a:cxnLst>
              <a:rect l="l" t="t" r="r" b="b"/>
              <a:pathLst>
                <a:path w="553607" h="153787">
                  <a:moveTo>
                    <a:pt x="0" y="153787"/>
                  </a:moveTo>
                  <a:cubicBezTo>
                    <a:pt x="24424" y="100413"/>
                    <a:pt x="48848" y="47040"/>
                    <a:pt x="141116" y="23520"/>
                  </a:cubicBezTo>
                  <a:cubicBezTo>
                    <a:pt x="233384" y="0"/>
                    <a:pt x="553607" y="12665"/>
                    <a:pt x="553607" y="12665"/>
                  </a:cubicBezTo>
                  <a:lnTo>
                    <a:pt x="553607" y="12665"/>
                  </a:lnTo>
                </a:path>
              </a:pathLst>
            </a:custGeom>
            <a:ln>
              <a:solidFill>
                <a:schemeClr val="bg1"/>
              </a:solidFill>
              <a:headEnd type="triangl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defTabSz="257175"/>
              <a:endParaRPr lang="en-US" sz="1013">
                <a:solidFill>
                  <a:prstClr val="black"/>
                </a:solidFill>
                <a:latin typeface="Calibri"/>
              </a:endParaRPr>
            </a:p>
          </p:txBody>
        </p:sp>
        <p:sp>
          <p:nvSpPr>
            <p:cNvPr id="19" name="Freeform 18"/>
            <p:cNvSpPr/>
            <p:nvPr/>
          </p:nvSpPr>
          <p:spPr>
            <a:xfrm>
              <a:off x="4200894" y="2268812"/>
              <a:ext cx="314796" cy="390800"/>
            </a:xfrm>
            <a:custGeom>
              <a:avLst/>
              <a:gdLst>
                <a:gd name="connsiteX0" fmla="*/ 0 w 314796"/>
                <a:gd name="connsiteY0" fmla="*/ 0 h 390800"/>
                <a:gd name="connsiteX1" fmla="*/ 227955 w 314796"/>
                <a:gd name="connsiteY1" fmla="*/ 151978 h 390800"/>
                <a:gd name="connsiteX2" fmla="*/ 314796 w 314796"/>
                <a:gd name="connsiteY2" fmla="*/ 390800 h 390800"/>
              </a:gdLst>
              <a:ahLst/>
              <a:cxnLst>
                <a:cxn ang="0">
                  <a:pos x="connsiteX0" y="connsiteY0"/>
                </a:cxn>
                <a:cxn ang="0">
                  <a:pos x="connsiteX1" y="connsiteY1"/>
                </a:cxn>
                <a:cxn ang="0">
                  <a:pos x="connsiteX2" y="connsiteY2"/>
                </a:cxn>
              </a:cxnLst>
              <a:rect l="l" t="t" r="r" b="b"/>
              <a:pathLst>
                <a:path w="314796" h="390800">
                  <a:moveTo>
                    <a:pt x="0" y="0"/>
                  </a:moveTo>
                  <a:cubicBezTo>
                    <a:pt x="87744" y="43422"/>
                    <a:pt x="175489" y="86845"/>
                    <a:pt x="227955" y="151978"/>
                  </a:cubicBezTo>
                  <a:cubicBezTo>
                    <a:pt x="280421" y="217111"/>
                    <a:pt x="314796" y="390800"/>
                    <a:pt x="314796" y="390800"/>
                  </a:cubicBezTo>
                </a:path>
              </a:pathLst>
            </a:custGeom>
            <a:ln>
              <a:solidFill>
                <a:schemeClr val="bg1"/>
              </a:solidFill>
              <a:headEnd type="triangl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defTabSz="257175"/>
              <a:endParaRPr lang="en-US" sz="1013">
                <a:solidFill>
                  <a:prstClr val="black"/>
                </a:solidFill>
                <a:latin typeface="Calibri"/>
              </a:endParaRPr>
            </a:p>
          </p:txBody>
        </p:sp>
        <p:sp>
          <p:nvSpPr>
            <p:cNvPr id="20" name="Freeform 19"/>
            <p:cNvSpPr/>
            <p:nvPr/>
          </p:nvSpPr>
          <p:spPr>
            <a:xfrm>
              <a:off x="2317548" y="2551057"/>
              <a:ext cx="103122" cy="477644"/>
            </a:xfrm>
            <a:custGeom>
              <a:avLst/>
              <a:gdLst>
                <a:gd name="connsiteX0" fmla="*/ 103122 w 103122"/>
                <a:gd name="connsiteY0" fmla="*/ 0 h 477644"/>
                <a:gd name="connsiteX1" fmla="*/ 16282 w 103122"/>
                <a:gd name="connsiteY1" fmla="*/ 282244 h 477644"/>
                <a:gd name="connsiteX2" fmla="*/ 5427 w 103122"/>
                <a:gd name="connsiteY2" fmla="*/ 477644 h 477644"/>
              </a:gdLst>
              <a:ahLst/>
              <a:cxnLst>
                <a:cxn ang="0">
                  <a:pos x="connsiteX0" y="connsiteY0"/>
                </a:cxn>
                <a:cxn ang="0">
                  <a:pos x="connsiteX1" y="connsiteY1"/>
                </a:cxn>
                <a:cxn ang="0">
                  <a:pos x="connsiteX2" y="connsiteY2"/>
                </a:cxn>
              </a:cxnLst>
              <a:rect l="l" t="t" r="r" b="b"/>
              <a:pathLst>
                <a:path w="103122" h="477644">
                  <a:moveTo>
                    <a:pt x="103122" y="0"/>
                  </a:moveTo>
                  <a:cubicBezTo>
                    <a:pt x="67843" y="101318"/>
                    <a:pt x="32565" y="202637"/>
                    <a:pt x="16282" y="282244"/>
                  </a:cubicBezTo>
                  <a:cubicBezTo>
                    <a:pt x="0" y="361851"/>
                    <a:pt x="2713" y="419747"/>
                    <a:pt x="5427" y="477644"/>
                  </a:cubicBezTo>
                </a:path>
              </a:pathLst>
            </a:custGeom>
            <a:ln>
              <a:solidFill>
                <a:schemeClr val="bg1"/>
              </a:solidFill>
              <a:headEnd type="triangl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defTabSz="257175"/>
              <a:endParaRPr lang="en-US" sz="1013">
                <a:solidFill>
                  <a:prstClr val="white"/>
                </a:solidFill>
                <a:latin typeface="Calibri"/>
              </a:endParaRPr>
            </a:p>
          </p:txBody>
        </p:sp>
        <p:sp>
          <p:nvSpPr>
            <p:cNvPr id="21" name="Freeform 20"/>
            <p:cNvSpPr/>
            <p:nvPr/>
          </p:nvSpPr>
          <p:spPr>
            <a:xfrm>
              <a:off x="2246990" y="3321801"/>
              <a:ext cx="293085" cy="607912"/>
            </a:xfrm>
            <a:custGeom>
              <a:avLst/>
              <a:gdLst>
                <a:gd name="connsiteX0" fmla="*/ 32565 w 293085"/>
                <a:gd name="connsiteY0" fmla="*/ 0 h 607912"/>
                <a:gd name="connsiteX1" fmla="*/ 43420 w 293085"/>
                <a:gd name="connsiteY1" fmla="*/ 303956 h 607912"/>
                <a:gd name="connsiteX2" fmla="*/ 293085 w 293085"/>
                <a:gd name="connsiteY2" fmla="*/ 607912 h 607912"/>
              </a:gdLst>
              <a:ahLst/>
              <a:cxnLst>
                <a:cxn ang="0">
                  <a:pos x="connsiteX0" y="connsiteY0"/>
                </a:cxn>
                <a:cxn ang="0">
                  <a:pos x="connsiteX1" y="connsiteY1"/>
                </a:cxn>
                <a:cxn ang="0">
                  <a:pos x="connsiteX2" y="connsiteY2"/>
                </a:cxn>
              </a:cxnLst>
              <a:rect l="l" t="t" r="r" b="b"/>
              <a:pathLst>
                <a:path w="293085" h="607912">
                  <a:moveTo>
                    <a:pt x="32565" y="0"/>
                  </a:moveTo>
                  <a:cubicBezTo>
                    <a:pt x="16282" y="101318"/>
                    <a:pt x="0" y="202637"/>
                    <a:pt x="43420" y="303956"/>
                  </a:cubicBezTo>
                  <a:cubicBezTo>
                    <a:pt x="86840" y="405275"/>
                    <a:pt x="293085" y="607912"/>
                    <a:pt x="293085" y="607912"/>
                  </a:cubicBezTo>
                </a:path>
              </a:pathLst>
            </a:custGeom>
            <a:ln>
              <a:solidFill>
                <a:schemeClr val="bg1"/>
              </a:solidFill>
              <a:headEnd type="triangl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defTabSz="257175"/>
              <a:endParaRPr lang="en-US" sz="1013">
                <a:solidFill>
                  <a:prstClr val="white"/>
                </a:solidFill>
                <a:latin typeface="Calibri"/>
              </a:endParaRPr>
            </a:p>
          </p:txBody>
        </p:sp>
        <p:sp>
          <p:nvSpPr>
            <p:cNvPr id="22" name="Freeform 21"/>
            <p:cNvSpPr/>
            <p:nvPr/>
          </p:nvSpPr>
          <p:spPr>
            <a:xfrm>
              <a:off x="2800596" y="4429068"/>
              <a:ext cx="1280893" cy="97700"/>
            </a:xfrm>
            <a:custGeom>
              <a:avLst/>
              <a:gdLst>
                <a:gd name="connsiteX0" fmla="*/ 0 w 1628253"/>
                <a:gd name="connsiteY0" fmla="*/ 260533 h 542777"/>
                <a:gd name="connsiteX1" fmla="*/ 662156 w 1628253"/>
                <a:gd name="connsiteY1" fmla="*/ 499355 h 542777"/>
                <a:gd name="connsiteX2" fmla="*/ 1628253 w 1628253"/>
                <a:gd name="connsiteY2" fmla="*/ 0 h 542777"/>
              </a:gdLst>
              <a:ahLst/>
              <a:cxnLst>
                <a:cxn ang="0">
                  <a:pos x="connsiteX0" y="connsiteY0"/>
                </a:cxn>
                <a:cxn ang="0">
                  <a:pos x="connsiteX1" y="connsiteY1"/>
                </a:cxn>
                <a:cxn ang="0">
                  <a:pos x="connsiteX2" y="connsiteY2"/>
                </a:cxn>
              </a:cxnLst>
              <a:rect l="l" t="t" r="r" b="b"/>
              <a:pathLst>
                <a:path w="1628253" h="542777">
                  <a:moveTo>
                    <a:pt x="0" y="260533"/>
                  </a:moveTo>
                  <a:cubicBezTo>
                    <a:pt x="195390" y="401655"/>
                    <a:pt x="390781" y="542777"/>
                    <a:pt x="662156" y="499355"/>
                  </a:cubicBezTo>
                  <a:cubicBezTo>
                    <a:pt x="933531" y="455933"/>
                    <a:pt x="1469046" y="83226"/>
                    <a:pt x="1628253" y="0"/>
                  </a:cubicBezTo>
                </a:path>
              </a:pathLst>
            </a:custGeom>
            <a:ln>
              <a:solidFill>
                <a:schemeClr val="bg1"/>
              </a:solidFill>
              <a:headEnd type="triangl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defTabSz="257175"/>
              <a:endParaRPr lang="en-US" sz="1013">
                <a:solidFill>
                  <a:prstClr val="black"/>
                </a:solidFill>
                <a:latin typeface="Calibri"/>
              </a:endParaRPr>
            </a:p>
          </p:txBody>
        </p:sp>
        <p:sp>
          <p:nvSpPr>
            <p:cNvPr id="23" name="Freeform 22"/>
            <p:cNvSpPr/>
            <p:nvPr/>
          </p:nvSpPr>
          <p:spPr>
            <a:xfrm>
              <a:off x="4548255" y="2941857"/>
              <a:ext cx="23519" cy="526494"/>
            </a:xfrm>
            <a:custGeom>
              <a:avLst/>
              <a:gdLst>
                <a:gd name="connsiteX0" fmla="*/ 10855 w 23519"/>
                <a:gd name="connsiteY0" fmla="*/ 0 h 526494"/>
                <a:gd name="connsiteX1" fmla="*/ 21710 w 23519"/>
                <a:gd name="connsiteY1" fmla="*/ 455933 h 526494"/>
                <a:gd name="connsiteX2" fmla="*/ 0 w 23519"/>
                <a:gd name="connsiteY2" fmla="*/ 423367 h 526494"/>
              </a:gdLst>
              <a:ahLst/>
              <a:cxnLst>
                <a:cxn ang="0">
                  <a:pos x="connsiteX0" y="connsiteY0"/>
                </a:cxn>
                <a:cxn ang="0">
                  <a:pos x="connsiteX1" y="connsiteY1"/>
                </a:cxn>
                <a:cxn ang="0">
                  <a:pos x="connsiteX2" y="connsiteY2"/>
                </a:cxn>
              </a:cxnLst>
              <a:rect l="l" t="t" r="r" b="b"/>
              <a:pathLst>
                <a:path w="23519" h="526494">
                  <a:moveTo>
                    <a:pt x="10855" y="0"/>
                  </a:moveTo>
                  <a:cubicBezTo>
                    <a:pt x="17187" y="192686"/>
                    <a:pt x="23519" y="385372"/>
                    <a:pt x="21710" y="455933"/>
                  </a:cubicBezTo>
                  <a:cubicBezTo>
                    <a:pt x="19901" y="526494"/>
                    <a:pt x="0" y="423367"/>
                    <a:pt x="0" y="423367"/>
                  </a:cubicBezTo>
                </a:path>
              </a:pathLst>
            </a:custGeom>
            <a:ln>
              <a:solidFill>
                <a:schemeClr val="bg1"/>
              </a:solidFill>
              <a:headEnd type="triangl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defTabSz="257175"/>
              <a:endParaRPr lang="en-US" sz="1013">
                <a:solidFill>
                  <a:prstClr val="black"/>
                </a:solidFill>
                <a:latin typeface="Calibri"/>
              </a:endParaRPr>
            </a:p>
          </p:txBody>
        </p:sp>
        <p:sp>
          <p:nvSpPr>
            <p:cNvPr id="24" name="Freeform 23"/>
            <p:cNvSpPr/>
            <p:nvPr/>
          </p:nvSpPr>
          <p:spPr>
            <a:xfrm>
              <a:off x="2550930" y="2529345"/>
              <a:ext cx="1530559" cy="285863"/>
            </a:xfrm>
            <a:custGeom>
              <a:avLst/>
              <a:gdLst>
                <a:gd name="connsiteX0" fmla="*/ 0 w 1530559"/>
                <a:gd name="connsiteY0" fmla="*/ 0 h 285863"/>
                <a:gd name="connsiteX1" fmla="*/ 629592 w 1530559"/>
                <a:gd name="connsiteY1" fmla="*/ 249678 h 285863"/>
                <a:gd name="connsiteX2" fmla="*/ 1530559 w 1530559"/>
                <a:gd name="connsiteY2" fmla="*/ 217112 h 285863"/>
              </a:gdLst>
              <a:ahLst/>
              <a:cxnLst>
                <a:cxn ang="0">
                  <a:pos x="connsiteX0" y="connsiteY0"/>
                </a:cxn>
                <a:cxn ang="0">
                  <a:pos x="connsiteX1" y="connsiteY1"/>
                </a:cxn>
                <a:cxn ang="0">
                  <a:pos x="connsiteX2" y="connsiteY2"/>
                </a:cxn>
              </a:cxnLst>
              <a:rect l="l" t="t" r="r" b="b"/>
              <a:pathLst>
                <a:path w="1530559" h="285863">
                  <a:moveTo>
                    <a:pt x="0" y="0"/>
                  </a:moveTo>
                  <a:cubicBezTo>
                    <a:pt x="187249" y="106746"/>
                    <a:pt x="374499" y="213493"/>
                    <a:pt x="629592" y="249678"/>
                  </a:cubicBezTo>
                  <a:cubicBezTo>
                    <a:pt x="884685" y="285863"/>
                    <a:pt x="1530559" y="217112"/>
                    <a:pt x="1530559" y="217112"/>
                  </a:cubicBezTo>
                </a:path>
              </a:pathLst>
            </a:custGeom>
            <a:ln>
              <a:solidFill>
                <a:schemeClr val="bg1"/>
              </a:solidFill>
              <a:headEnd type="triangl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defTabSz="257175"/>
              <a:endParaRPr lang="en-US" sz="1013">
                <a:solidFill>
                  <a:prstClr val="black"/>
                </a:solidFill>
                <a:latin typeface="Calibri"/>
              </a:endParaRPr>
            </a:p>
          </p:txBody>
        </p:sp>
        <p:sp>
          <p:nvSpPr>
            <p:cNvPr id="25" name="Freeform 24"/>
            <p:cNvSpPr/>
            <p:nvPr/>
          </p:nvSpPr>
          <p:spPr>
            <a:xfrm>
              <a:off x="2746321" y="2290523"/>
              <a:ext cx="868402" cy="868445"/>
            </a:xfrm>
            <a:custGeom>
              <a:avLst/>
              <a:gdLst>
                <a:gd name="connsiteX0" fmla="*/ 0 w 868402"/>
                <a:gd name="connsiteY0" fmla="*/ 868445 h 868445"/>
                <a:gd name="connsiteX1" fmla="*/ 705576 w 868402"/>
                <a:gd name="connsiteY1" fmla="*/ 651334 h 868445"/>
                <a:gd name="connsiteX2" fmla="*/ 868402 w 868402"/>
                <a:gd name="connsiteY2" fmla="*/ 0 h 868445"/>
              </a:gdLst>
              <a:ahLst/>
              <a:cxnLst>
                <a:cxn ang="0">
                  <a:pos x="connsiteX0" y="connsiteY0"/>
                </a:cxn>
                <a:cxn ang="0">
                  <a:pos x="connsiteX1" y="connsiteY1"/>
                </a:cxn>
                <a:cxn ang="0">
                  <a:pos x="connsiteX2" y="connsiteY2"/>
                </a:cxn>
              </a:cxnLst>
              <a:rect l="l" t="t" r="r" b="b"/>
              <a:pathLst>
                <a:path w="868402" h="868445">
                  <a:moveTo>
                    <a:pt x="0" y="868445"/>
                  </a:moveTo>
                  <a:cubicBezTo>
                    <a:pt x="280421" y="832260"/>
                    <a:pt x="560842" y="796075"/>
                    <a:pt x="705576" y="651334"/>
                  </a:cubicBezTo>
                  <a:cubicBezTo>
                    <a:pt x="850310" y="506593"/>
                    <a:pt x="868402" y="0"/>
                    <a:pt x="868402" y="0"/>
                  </a:cubicBezTo>
                </a:path>
              </a:pathLst>
            </a:custGeom>
            <a:ln>
              <a:solidFill>
                <a:schemeClr val="bg1"/>
              </a:solidFill>
              <a:headEnd type="triangl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defTabSz="257175"/>
              <a:endParaRPr lang="en-US" sz="1013">
                <a:solidFill>
                  <a:prstClr val="black"/>
                </a:solidFill>
                <a:latin typeface="Calibri"/>
              </a:endParaRPr>
            </a:p>
          </p:txBody>
        </p:sp>
        <p:sp>
          <p:nvSpPr>
            <p:cNvPr id="26" name="Freeform 25"/>
            <p:cNvSpPr/>
            <p:nvPr/>
          </p:nvSpPr>
          <p:spPr>
            <a:xfrm>
              <a:off x="2789741" y="2344801"/>
              <a:ext cx="1085502" cy="1584912"/>
            </a:xfrm>
            <a:custGeom>
              <a:avLst/>
              <a:gdLst>
                <a:gd name="connsiteX0" fmla="*/ 911822 w 1085502"/>
                <a:gd name="connsiteY0" fmla="*/ 0 h 1584912"/>
                <a:gd name="connsiteX1" fmla="*/ 933532 w 1085502"/>
                <a:gd name="connsiteY1" fmla="*/ 792456 h 1584912"/>
                <a:gd name="connsiteX2" fmla="*/ 0 w 1085502"/>
                <a:gd name="connsiteY2" fmla="*/ 1584912 h 1584912"/>
              </a:gdLst>
              <a:ahLst/>
              <a:cxnLst>
                <a:cxn ang="0">
                  <a:pos x="connsiteX0" y="connsiteY0"/>
                </a:cxn>
                <a:cxn ang="0">
                  <a:pos x="connsiteX1" y="connsiteY1"/>
                </a:cxn>
                <a:cxn ang="0">
                  <a:pos x="connsiteX2" y="connsiteY2"/>
                </a:cxn>
              </a:cxnLst>
              <a:rect l="l" t="t" r="r" b="b"/>
              <a:pathLst>
                <a:path w="1085502" h="1584912">
                  <a:moveTo>
                    <a:pt x="911822" y="0"/>
                  </a:moveTo>
                  <a:cubicBezTo>
                    <a:pt x="998662" y="264152"/>
                    <a:pt x="1085502" y="528304"/>
                    <a:pt x="933532" y="792456"/>
                  </a:cubicBezTo>
                  <a:cubicBezTo>
                    <a:pt x="781562" y="1056608"/>
                    <a:pt x="390781" y="1320760"/>
                    <a:pt x="0" y="1584912"/>
                  </a:cubicBezTo>
                </a:path>
              </a:pathLst>
            </a:custGeom>
            <a:ln>
              <a:solidFill>
                <a:schemeClr val="bg1"/>
              </a:solidFill>
              <a:headEnd type="triangl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defTabSz="257175"/>
              <a:endParaRPr lang="en-US" sz="1013">
                <a:solidFill>
                  <a:prstClr val="black"/>
                </a:solidFill>
                <a:latin typeface="Calibri"/>
              </a:endParaRPr>
            </a:p>
          </p:txBody>
        </p:sp>
        <p:sp>
          <p:nvSpPr>
            <p:cNvPr id="27" name="Freeform 26"/>
            <p:cNvSpPr/>
            <p:nvPr/>
          </p:nvSpPr>
          <p:spPr>
            <a:xfrm>
              <a:off x="3435614" y="3430357"/>
              <a:ext cx="944387" cy="238822"/>
            </a:xfrm>
            <a:custGeom>
              <a:avLst/>
              <a:gdLst>
                <a:gd name="connsiteX0" fmla="*/ 944387 w 944387"/>
                <a:gd name="connsiteY0" fmla="*/ 0 h 238822"/>
                <a:gd name="connsiteX1" fmla="*/ 401636 w 944387"/>
                <a:gd name="connsiteY1" fmla="*/ 86844 h 238822"/>
                <a:gd name="connsiteX2" fmla="*/ 0 w 944387"/>
                <a:gd name="connsiteY2" fmla="*/ 238822 h 238822"/>
              </a:gdLst>
              <a:ahLst/>
              <a:cxnLst>
                <a:cxn ang="0">
                  <a:pos x="connsiteX0" y="connsiteY0"/>
                </a:cxn>
                <a:cxn ang="0">
                  <a:pos x="connsiteX1" y="connsiteY1"/>
                </a:cxn>
                <a:cxn ang="0">
                  <a:pos x="connsiteX2" y="connsiteY2"/>
                </a:cxn>
              </a:cxnLst>
              <a:rect l="l" t="t" r="r" b="b"/>
              <a:pathLst>
                <a:path w="944387" h="238822">
                  <a:moveTo>
                    <a:pt x="944387" y="0"/>
                  </a:moveTo>
                  <a:cubicBezTo>
                    <a:pt x="751710" y="23520"/>
                    <a:pt x="559034" y="47040"/>
                    <a:pt x="401636" y="86844"/>
                  </a:cubicBezTo>
                  <a:cubicBezTo>
                    <a:pt x="244238" y="126648"/>
                    <a:pt x="122119" y="182735"/>
                    <a:pt x="0" y="238822"/>
                  </a:cubicBezTo>
                </a:path>
              </a:pathLst>
            </a:custGeom>
            <a:ln>
              <a:solidFill>
                <a:schemeClr val="bg1"/>
              </a:solidFill>
              <a:headEnd type="triangl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defTabSz="257175"/>
              <a:endParaRPr lang="en-US" sz="1013">
                <a:solidFill>
                  <a:prstClr val="black"/>
                </a:solidFill>
                <a:latin typeface="Calibri"/>
              </a:endParaRPr>
            </a:p>
          </p:txBody>
        </p:sp>
        <p:sp>
          <p:nvSpPr>
            <p:cNvPr id="28" name="Freeform 27"/>
            <p:cNvSpPr/>
            <p:nvPr/>
          </p:nvSpPr>
          <p:spPr>
            <a:xfrm>
              <a:off x="2768031" y="3206009"/>
              <a:ext cx="1074647" cy="343759"/>
            </a:xfrm>
            <a:custGeom>
              <a:avLst/>
              <a:gdLst>
                <a:gd name="connsiteX0" fmla="*/ 1074647 w 1074647"/>
                <a:gd name="connsiteY0" fmla="*/ 343759 h 343759"/>
                <a:gd name="connsiteX1" fmla="*/ 586171 w 1074647"/>
                <a:gd name="connsiteY1" fmla="*/ 50659 h 343759"/>
                <a:gd name="connsiteX2" fmla="*/ 0 w 1074647"/>
                <a:gd name="connsiteY2" fmla="*/ 39803 h 343759"/>
              </a:gdLst>
              <a:ahLst/>
              <a:cxnLst>
                <a:cxn ang="0">
                  <a:pos x="connsiteX0" y="connsiteY0"/>
                </a:cxn>
                <a:cxn ang="0">
                  <a:pos x="connsiteX1" y="connsiteY1"/>
                </a:cxn>
                <a:cxn ang="0">
                  <a:pos x="connsiteX2" y="connsiteY2"/>
                </a:cxn>
              </a:cxnLst>
              <a:rect l="l" t="t" r="r" b="b"/>
              <a:pathLst>
                <a:path w="1074647" h="343759">
                  <a:moveTo>
                    <a:pt x="1074647" y="343759"/>
                  </a:moveTo>
                  <a:cubicBezTo>
                    <a:pt x="919963" y="222538"/>
                    <a:pt x="765279" y="101318"/>
                    <a:pt x="586171" y="50659"/>
                  </a:cubicBezTo>
                  <a:cubicBezTo>
                    <a:pt x="407063" y="0"/>
                    <a:pt x="0" y="39803"/>
                    <a:pt x="0" y="39803"/>
                  </a:cubicBezTo>
                </a:path>
              </a:pathLst>
            </a:custGeom>
            <a:ln>
              <a:solidFill>
                <a:schemeClr val="bg1"/>
              </a:solidFill>
              <a:headEnd type="triangl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defTabSz="257175"/>
              <a:endParaRPr lang="en-US" sz="1013">
                <a:solidFill>
                  <a:prstClr val="black"/>
                </a:solidFill>
                <a:latin typeface="Calibri"/>
              </a:endParaRPr>
            </a:p>
          </p:txBody>
        </p:sp>
        <p:sp>
          <p:nvSpPr>
            <p:cNvPr id="29" name="Freeform 28"/>
            <p:cNvSpPr/>
            <p:nvPr/>
          </p:nvSpPr>
          <p:spPr>
            <a:xfrm>
              <a:off x="2789741" y="2931001"/>
              <a:ext cx="1671673" cy="325667"/>
            </a:xfrm>
            <a:custGeom>
              <a:avLst/>
              <a:gdLst>
                <a:gd name="connsiteX0" fmla="*/ 0 w 1671673"/>
                <a:gd name="connsiteY0" fmla="*/ 260534 h 325667"/>
                <a:gd name="connsiteX1" fmla="*/ 1074647 w 1671673"/>
                <a:gd name="connsiteY1" fmla="*/ 282245 h 325667"/>
                <a:gd name="connsiteX2" fmla="*/ 1671673 w 1671673"/>
                <a:gd name="connsiteY2" fmla="*/ 0 h 325667"/>
              </a:gdLst>
              <a:ahLst/>
              <a:cxnLst>
                <a:cxn ang="0">
                  <a:pos x="connsiteX0" y="connsiteY0"/>
                </a:cxn>
                <a:cxn ang="0">
                  <a:pos x="connsiteX1" y="connsiteY1"/>
                </a:cxn>
                <a:cxn ang="0">
                  <a:pos x="connsiteX2" y="connsiteY2"/>
                </a:cxn>
              </a:cxnLst>
              <a:rect l="l" t="t" r="r" b="b"/>
              <a:pathLst>
                <a:path w="1671673" h="325667">
                  <a:moveTo>
                    <a:pt x="0" y="260534"/>
                  </a:moveTo>
                  <a:cubicBezTo>
                    <a:pt x="398017" y="293100"/>
                    <a:pt x="796035" y="325667"/>
                    <a:pt x="1074647" y="282245"/>
                  </a:cubicBezTo>
                  <a:cubicBezTo>
                    <a:pt x="1353259" y="238823"/>
                    <a:pt x="1671673" y="0"/>
                    <a:pt x="1671673" y="0"/>
                  </a:cubicBezTo>
                </a:path>
              </a:pathLst>
            </a:custGeom>
            <a:ln>
              <a:solidFill>
                <a:schemeClr val="bg1"/>
              </a:solidFill>
              <a:headEnd type="triangl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defTabSz="257175"/>
              <a:endParaRPr lang="en-US" sz="1013">
                <a:solidFill>
                  <a:prstClr val="black"/>
                </a:solidFill>
                <a:latin typeface="Calibri"/>
              </a:endParaRPr>
            </a:p>
          </p:txBody>
        </p:sp>
        <p:sp>
          <p:nvSpPr>
            <p:cNvPr id="30" name="Freeform 29"/>
            <p:cNvSpPr/>
            <p:nvPr/>
          </p:nvSpPr>
          <p:spPr>
            <a:xfrm>
              <a:off x="3810113" y="2333945"/>
              <a:ext cx="629591" cy="1052990"/>
            </a:xfrm>
            <a:custGeom>
              <a:avLst/>
              <a:gdLst>
                <a:gd name="connsiteX0" fmla="*/ 0 w 629591"/>
                <a:gd name="connsiteY0" fmla="*/ 0 h 1052990"/>
                <a:gd name="connsiteX1" fmla="*/ 347361 w 629591"/>
                <a:gd name="connsiteY1" fmla="*/ 607912 h 1052990"/>
                <a:gd name="connsiteX2" fmla="*/ 629591 w 629591"/>
                <a:gd name="connsiteY2" fmla="*/ 1052990 h 1052990"/>
              </a:gdLst>
              <a:ahLst/>
              <a:cxnLst>
                <a:cxn ang="0">
                  <a:pos x="connsiteX0" y="connsiteY0"/>
                </a:cxn>
                <a:cxn ang="0">
                  <a:pos x="connsiteX1" y="connsiteY1"/>
                </a:cxn>
                <a:cxn ang="0">
                  <a:pos x="connsiteX2" y="connsiteY2"/>
                </a:cxn>
              </a:cxnLst>
              <a:rect l="l" t="t" r="r" b="b"/>
              <a:pathLst>
                <a:path w="629591" h="1052990">
                  <a:moveTo>
                    <a:pt x="0" y="0"/>
                  </a:moveTo>
                  <a:cubicBezTo>
                    <a:pt x="121214" y="216207"/>
                    <a:pt x="242429" y="432414"/>
                    <a:pt x="347361" y="607912"/>
                  </a:cubicBezTo>
                  <a:cubicBezTo>
                    <a:pt x="452293" y="783410"/>
                    <a:pt x="540942" y="918200"/>
                    <a:pt x="629591" y="1052990"/>
                  </a:cubicBezTo>
                </a:path>
              </a:pathLst>
            </a:custGeom>
            <a:ln>
              <a:solidFill>
                <a:schemeClr val="bg1"/>
              </a:solidFill>
              <a:headEnd type="triangl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defTabSz="257175"/>
              <a:endParaRPr lang="en-US" sz="1013">
                <a:solidFill>
                  <a:prstClr val="black"/>
                </a:solidFill>
                <a:latin typeface="Calibri"/>
              </a:endParaRPr>
            </a:p>
          </p:txBody>
        </p:sp>
        <p:sp>
          <p:nvSpPr>
            <p:cNvPr id="31" name="Freeform 30"/>
            <p:cNvSpPr/>
            <p:nvPr/>
          </p:nvSpPr>
          <p:spPr>
            <a:xfrm>
              <a:off x="2724611" y="2920146"/>
              <a:ext cx="1584833" cy="933578"/>
            </a:xfrm>
            <a:custGeom>
              <a:avLst/>
              <a:gdLst>
                <a:gd name="connsiteX0" fmla="*/ 1584833 w 1584833"/>
                <a:gd name="connsiteY0" fmla="*/ 0 h 933578"/>
                <a:gd name="connsiteX1" fmla="*/ 759851 w 1584833"/>
                <a:gd name="connsiteY1" fmla="*/ 195400 h 933578"/>
                <a:gd name="connsiteX2" fmla="*/ 0 w 1584833"/>
                <a:gd name="connsiteY2" fmla="*/ 933578 h 933578"/>
              </a:gdLst>
              <a:ahLst/>
              <a:cxnLst>
                <a:cxn ang="0">
                  <a:pos x="connsiteX0" y="connsiteY0"/>
                </a:cxn>
                <a:cxn ang="0">
                  <a:pos x="connsiteX1" y="connsiteY1"/>
                </a:cxn>
                <a:cxn ang="0">
                  <a:pos x="connsiteX2" y="connsiteY2"/>
                </a:cxn>
              </a:cxnLst>
              <a:rect l="l" t="t" r="r" b="b"/>
              <a:pathLst>
                <a:path w="1584833" h="933578">
                  <a:moveTo>
                    <a:pt x="1584833" y="0"/>
                  </a:moveTo>
                  <a:cubicBezTo>
                    <a:pt x="1304411" y="19902"/>
                    <a:pt x="1023990" y="39804"/>
                    <a:pt x="759851" y="195400"/>
                  </a:cubicBezTo>
                  <a:cubicBezTo>
                    <a:pt x="495712" y="350996"/>
                    <a:pt x="0" y="933578"/>
                    <a:pt x="0" y="933578"/>
                  </a:cubicBezTo>
                </a:path>
              </a:pathLst>
            </a:custGeom>
            <a:ln>
              <a:solidFill>
                <a:schemeClr val="bg1"/>
              </a:solidFill>
              <a:headEnd type="triangl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defTabSz="257175"/>
              <a:endParaRPr lang="en-US" sz="1013">
                <a:solidFill>
                  <a:prstClr val="black"/>
                </a:solidFill>
                <a:latin typeface="Calibri"/>
              </a:endParaRPr>
            </a:p>
          </p:txBody>
        </p:sp>
        <p:sp>
          <p:nvSpPr>
            <p:cNvPr id="32" name="Freeform 31"/>
            <p:cNvSpPr/>
            <p:nvPr/>
          </p:nvSpPr>
          <p:spPr>
            <a:xfrm>
              <a:off x="2789741" y="2551057"/>
              <a:ext cx="1530558" cy="835878"/>
            </a:xfrm>
            <a:custGeom>
              <a:avLst/>
              <a:gdLst>
                <a:gd name="connsiteX0" fmla="*/ 0 w 1530558"/>
                <a:gd name="connsiteY0" fmla="*/ 0 h 835878"/>
                <a:gd name="connsiteX1" fmla="*/ 1128922 w 1530558"/>
                <a:gd name="connsiteY1" fmla="*/ 390800 h 835878"/>
                <a:gd name="connsiteX2" fmla="*/ 1530558 w 1530558"/>
                <a:gd name="connsiteY2" fmla="*/ 835878 h 835878"/>
              </a:gdLst>
              <a:ahLst/>
              <a:cxnLst>
                <a:cxn ang="0">
                  <a:pos x="connsiteX0" y="connsiteY0"/>
                </a:cxn>
                <a:cxn ang="0">
                  <a:pos x="connsiteX1" y="connsiteY1"/>
                </a:cxn>
                <a:cxn ang="0">
                  <a:pos x="connsiteX2" y="connsiteY2"/>
                </a:cxn>
              </a:cxnLst>
              <a:rect l="l" t="t" r="r" b="b"/>
              <a:pathLst>
                <a:path w="1530558" h="835878">
                  <a:moveTo>
                    <a:pt x="0" y="0"/>
                  </a:moveTo>
                  <a:cubicBezTo>
                    <a:pt x="436914" y="125743"/>
                    <a:pt x="873829" y="251487"/>
                    <a:pt x="1128922" y="390800"/>
                  </a:cubicBezTo>
                  <a:cubicBezTo>
                    <a:pt x="1384015" y="530113"/>
                    <a:pt x="1530558" y="835878"/>
                    <a:pt x="1530558" y="835878"/>
                  </a:cubicBezTo>
                </a:path>
              </a:pathLst>
            </a:custGeom>
            <a:ln>
              <a:solidFill>
                <a:schemeClr val="bg1"/>
              </a:solidFill>
              <a:headEnd type="triangl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defTabSz="257175"/>
              <a:endParaRPr lang="en-US" sz="1013">
                <a:solidFill>
                  <a:prstClr val="black"/>
                </a:solidFill>
                <a:latin typeface="Calibri"/>
              </a:endParaRPr>
            </a:p>
          </p:txBody>
        </p:sp>
        <p:sp>
          <p:nvSpPr>
            <p:cNvPr id="33" name="TextBox 32"/>
            <p:cNvSpPr txBox="1"/>
            <p:nvPr/>
          </p:nvSpPr>
          <p:spPr>
            <a:xfrm>
              <a:off x="2800596" y="4834685"/>
              <a:ext cx="1473908" cy="718373"/>
            </a:xfrm>
            <a:prstGeom prst="rect">
              <a:avLst/>
            </a:prstGeom>
            <a:noFill/>
          </p:spPr>
          <p:txBody>
            <a:bodyPr wrap="none" rtlCol="0">
              <a:spAutoFit/>
            </a:bodyPr>
            <a:lstStyle/>
            <a:p>
              <a:pPr defTabSz="257175"/>
              <a:r>
                <a:rPr lang="en-US" sz="1013" b="1">
                  <a:solidFill>
                    <a:srgbClr val="FFFF00"/>
                  </a:solidFill>
                  <a:latin typeface="Calibri"/>
                </a:rPr>
                <a:t>Inadequate </a:t>
              </a:r>
            </a:p>
            <a:p>
              <a:pPr defTabSz="257175"/>
              <a:r>
                <a:rPr lang="en-US" sz="1013" b="1">
                  <a:solidFill>
                    <a:srgbClr val="FFFF00"/>
                  </a:solidFill>
                  <a:latin typeface="Calibri"/>
                </a:rPr>
                <a:t>Sleep</a:t>
              </a:r>
            </a:p>
          </p:txBody>
        </p:sp>
        <p:sp>
          <p:nvSpPr>
            <p:cNvPr id="34" name="Freeform 33"/>
            <p:cNvSpPr/>
            <p:nvPr/>
          </p:nvSpPr>
          <p:spPr>
            <a:xfrm>
              <a:off x="2474946" y="4261038"/>
              <a:ext cx="293085" cy="775942"/>
            </a:xfrm>
            <a:custGeom>
              <a:avLst/>
              <a:gdLst>
                <a:gd name="connsiteX0" fmla="*/ 32565 w 293085"/>
                <a:gd name="connsiteY0" fmla="*/ 0 h 607912"/>
                <a:gd name="connsiteX1" fmla="*/ 43420 w 293085"/>
                <a:gd name="connsiteY1" fmla="*/ 303956 h 607912"/>
                <a:gd name="connsiteX2" fmla="*/ 293085 w 293085"/>
                <a:gd name="connsiteY2" fmla="*/ 607912 h 607912"/>
              </a:gdLst>
              <a:ahLst/>
              <a:cxnLst>
                <a:cxn ang="0">
                  <a:pos x="connsiteX0" y="connsiteY0"/>
                </a:cxn>
                <a:cxn ang="0">
                  <a:pos x="connsiteX1" y="connsiteY1"/>
                </a:cxn>
                <a:cxn ang="0">
                  <a:pos x="connsiteX2" y="connsiteY2"/>
                </a:cxn>
              </a:cxnLst>
              <a:rect l="l" t="t" r="r" b="b"/>
              <a:pathLst>
                <a:path w="293085" h="607912">
                  <a:moveTo>
                    <a:pt x="32565" y="0"/>
                  </a:moveTo>
                  <a:cubicBezTo>
                    <a:pt x="16282" y="101318"/>
                    <a:pt x="0" y="202637"/>
                    <a:pt x="43420" y="303956"/>
                  </a:cubicBezTo>
                  <a:cubicBezTo>
                    <a:pt x="86840" y="405275"/>
                    <a:pt x="293085" y="607912"/>
                    <a:pt x="293085" y="607912"/>
                  </a:cubicBezTo>
                </a:path>
              </a:pathLst>
            </a:custGeom>
            <a:ln>
              <a:solidFill>
                <a:schemeClr val="bg1"/>
              </a:solidFill>
              <a:headEnd type="triangl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defTabSz="257175"/>
              <a:endParaRPr lang="en-US" sz="1013">
                <a:solidFill>
                  <a:prstClr val="white"/>
                </a:solidFill>
                <a:latin typeface="Calibri"/>
              </a:endParaRPr>
            </a:p>
          </p:txBody>
        </p:sp>
        <p:sp>
          <p:nvSpPr>
            <p:cNvPr id="35" name="Freeform 34"/>
            <p:cNvSpPr/>
            <p:nvPr/>
          </p:nvSpPr>
          <p:spPr>
            <a:xfrm>
              <a:off x="3907808" y="4429068"/>
              <a:ext cx="553606" cy="607912"/>
            </a:xfrm>
            <a:custGeom>
              <a:avLst/>
              <a:gdLst>
                <a:gd name="connsiteX0" fmla="*/ 0 w 609690"/>
                <a:gd name="connsiteY0" fmla="*/ 987856 h 987856"/>
                <a:gd name="connsiteX1" fmla="*/ 510186 w 609690"/>
                <a:gd name="connsiteY1" fmla="*/ 445078 h 987856"/>
                <a:gd name="connsiteX2" fmla="*/ 597027 w 609690"/>
                <a:gd name="connsiteY2" fmla="*/ 0 h 987856"/>
              </a:gdLst>
              <a:ahLst/>
              <a:cxnLst>
                <a:cxn ang="0">
                  <a:pos x="connsiteX0" y="connsiteY0"/>
                </a:cxn>
                <a:cxn ang="0">
                  <a:pos x="connsiteX1" y="connsiteY1"/>
                </a:cxn>
                <a:cxn ang="0">
                  <a:pos x="connsiteX2" y="connsiteY2"/>
                </a:cxn>
              </a:cxnLst>
              <a:rect l="l" t="t" r="r" b="b"/>
              <a:pathLst>
                <a:path w="609690" h="987856">
                  <a:moveTo>
                    <a:pt x="0" y="987856"/>
                  </a:moveTo>
                  <a:cubicBezTo>
                    <a:pt x="205341" y="798788"/>
                    <a:pt x="410682" y="609721"/>
                    <a:pt x="510186" y="445078"/>
                  </a:cubicBezTo>
                  <a:cubicBezTo>
                    <a:pt x="609690" y="280435"/>
                    <a:pt x="597027" y="0"/>
                    <a:pt x="597027" y="0"/>
                  </a:cubicBezTo>
                </a:path>
              </a:pathLst>
            </a:custGeom>
            <a:ln>
              <a:solidFill>
                <a:schemeClr val="bg1"/>
              </a:solidFill>
              <a:headEnd type="triangl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defTabSz="257175"/>
              <a:endParaRPr lang="en-US" sz="1013">
                <a:solidFill>
                  <a:prstClr val="black"/>
                </a:solidFill>
                <a:latin typeface="Calibri"/>
              </a:endParaRPr>
            </a:p>
          </p:txBody>
        </p:sp>
        <p:sp>
          <p:nvSpPr>
            <p:cNvPr id="36" name="Freeform 35"/>
            <p:cNvSpPr/>
            <p:nvPr/>
          </p:nvSpPr>
          <p:spPr>
            <a:xfrm>
              <a:off x="3343347" y="2060748"/>
              <a:ext cx="367262" cy="2769976"/>
            </a:xfrm>
            <a:custGeom>
              <a:avLst/>
              <a:gdLst>
                <a:gd name="connsiteX0" fmla="*/ 0 w 367262"/>
                <a:gd name="connsiteY0" fmla="*/ 2769976 h 2769976"/>
                <a:gd name="connsiteX1" fmla="*/ 314796 w 367262"/>
                <a:gd name="connsiteY1" fmla="*/ 392609 h 2769976"/>
                <a:gd name="connsiteX2" fmla="*/ 314796 w 367262"/>
                <a:gd name="connsiteY2" fmla="*/ 414320 h 2769976"/>
              </a:gdLst>
              <a:ahLst/>
              <a:cxnLst>
                <a:cxn ang="0">
                  <a:pos x="connsiteX0" y="connsiteY0"/>
                </a:cxn>
                <a:cxn ang="0">
                  <a:pos x="connsiteX1" y="connsiteY1"/>
                </a:cxn>
                <a:cxn ang="0">
                  <a:pos x="connsiteX2" y="connsiteY2"/>
                </a:cxn>
              </a:cxnLst>
              <a:rect l="l" t="t" r="r" b="b"/>
              <a:pathLst>
                <a:path w="367262" h="2769976">
                  <a:moveTo>
                    <a:pt x="0" y="2769976"/>
                  </a:moveTo>
                  <a:cubicBezTo>
                    <a:pt x="131165" y="1777597"/>
                    <a:pt x="262330" y="785218"/>
                    <a:pt x="314796" y="392609"/>
                  </a:cubicBezTo>
                  <a:cubicBezTo>
                    <a:pt x="367262" y="0"/>
                    <a:pt x="314796" y="414320"/>
                    <a:pt x="314796" y="414320"/>
                  </a:cubicBezTo>
                </a:path>
              </a:pathLst>
            </a:custGeom>
            <a:ln>
              <a:solidFill>
                <a:schemeClr val="bg1"/>
              </a:solidFill>
              <a:headEnd type="triangl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defTabSz="257175"/>
              <a:endParaRPr lang="en-US" sz="1013">
                <a:solidFill>
                  <a:prstClr val="black"/>
                </a:solidFill>
                <a:latin typeface="Calibri"/>
              </a:endParaRPr>
            </a:p>
          </p:txBody>
        </p:sp>
        <p:sp>
          <p:nvSpPr>
            <p:cNvPr id="37" name="Freeform 36"/>
            <p:cNvSpPr/>
            <p:nvPr/>
          </p:nvSpPr>
          <p:spPr>
            <a:xfrm>
              <a:off x="2561785" y="2616190"/>
              <a:ext cx="922677" cy="2171112"/>
            </a:xfrm>
            <a:custGeom>
              <a:avLst/>
              <a:gdLst>
                <a:gd name="connsiteX0" fmla="*/ 651302 w 922677"/>
                <a:gd name="connsiteY0" fmla="*/ 2171112 h 2171112"/>
                <a:gd name="connsiteX1" fmla="*/ 814127 w 922677"/>
                <a:gd name="connsiteY1" fmla="*/ 987856 h 2171112"/>
                <a:gd name="connsiteX2" fmla="*/ 0 w 922677"/>
                <a:gd name="connsiteY2" fmla="*/ 0 h 2171112"/>
              </a:gdLst>
              <a:ahLst/>
              <a:cxnLst>
                <a:cxn ang="0">
                  <a:pos x="connsiteX0" y="connsiteY0"/>
                </a:cxn>
                <a:cxn ang="0">
                  <a:pos x="connsiteX1" y="connsiteY1"/>
                </a:cxn>
                <a:cxn ang="0">
                  <a:pos x="connsiteX2" y="connsiteY2"/>
                </a:cxn>
              </a:cxnLst>
              <a:rect l="l" t="t" r="r" b="b"/>
              <a:pathLst>
                <a:path w="922677" h="2171112">
                  <a:moveTo>
                    <a:pt x="651302" y="2171112"/>
                  </a:moveTo>
                  <a:cubicBezTo>
                    <a:pt x="786989" y="1760410"/>
                    <a:pt x="922677" y="1349708"/>
                    <a:pt x="814127" y="987856"/>
                  </a:cubicBezTo>
                  <a:cubicBezTo>
                    <a:pt x="705577" y="626004"/>
                    <a:pt x="0" y="0"/>
                    <a:pt x="0" y="0"/>
                  </a:cubicBezTo>
                </a:path>
              </a:pathLst>
            </a:custGeom>
            <a:ln>
              <a:solidFill>
                <a:schemeClr val="bg1"/>
              </a:solidFill>
              <a:headEnd type="triangl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defTabSz="257175"/>
              <a:endParaRPr lang="en-US" sz="1013">
                <a:solidFill>
                  <a:prstClr val="black"/>
                </a:solidFill>
                <a:latin typeface="Calibri"/>
              </a:endParaRPr>
            </a:p>
          </p:txBody>
        </p:sp>
        <p:sp>
          <p:nvSpPr>
            <p:cNvPr id="38" name="Freeform 37"/>
            <p:cNvSpPr/>
            <p:nvPr/>
          </p:nvSpPr>
          <p:spPr>
            <a:xfrm>
              <a:off x="3459134" y="2963568"/>
              <a:ext cx="839455" cy="1802023"/>
            </a:xfrm>
            <a:custGeom>
              <a:avLst/>
              <a:gdLst>
                <a:gd name="connsiteX0" fmla="*/ 36183 w 839455"/>
                <a:gd name="connsiteY0" fmla="*/ 1802023 h 1802023"/>
                <a:gd name="connsiteX1" fmla="*/ 133879 w 839455"/>
                <a:gd name="connsiteY1" fmla="*/ 629622 h 1802023"/>
                <a:gd name="connsiteX2" fmla="*/ 839455 w 839455"/>
                <a:gd name="connsiteY2" fmla="*/ 0 h 1802023"/>
              </a:gdLst>
              <a:ahLst/>
              <a:cxnLst>
                <a:cxn ang="0">
                  <a:pos x="connsiteX0" y="connsiteY0"/>
                </a:cxn>
                <a:cxn ang="0">
                  <a:pos x="connsiteX1" y="connsiteY1"/>
                </a:cxn>
                <a:cxn ang="0">
                  <a:pos x="connsiteX2" y="connsiteY2"/>
                </a:cxn>
              </a:cxnLst>
              <a:rect l="l" t="t" r="r" b="b"/>
              <a:pathLst>
                <a:path w="839455" h="1802023">
                  <a:moveTo>
                    <a:pt x="36183" y="1802023"/>
                  </a:moveTo>
                  <a:cubicBezTo>
                    <a:pt x="18091" y="1365991"/>
                    <a:pt x="0" y="929959"/>
                    <a:pt x="133879" y="629622"/>
                  </a:cubicBezTo>
                  <a:cubicBezTo>
                    <a:pt x="267758" y="329285"/>
                    <a:pt x="839455" y="0"/>
                    <a:pt x="839455" y="0"/>
                  </a:cubicBezTo>
                </a:path>
              </a:pathLst>
            </a:custGeom>
            <a:ln>
              <a:solidFill>
                <a:schemeClr val="bg1"/>
              </a:solidFill>
              <a:headEnd type="triangl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defTabSz="257175"/>
              <a:endParaRPr lang="en-US" sz="1013">
                <a:solidFill>
                  <a:prstClr val="black"/>
                </a:solidFill>
                <a:latin typeface="Calibri"/>
              </a:endParaRPr>
            </a:p>
          </p:txBody>
        </p:sp>
        <p:sp>
          <p:nvSpPr>
            <p:cNvPr id="39" name="Freeform 38"/>
            <p:cNvSpPr/>
            <p:nvPr/>
          </p:nvSpPr>
          <p:spPr>
            <a:xfrm>
              <a:off x="2398960" y="3310946"/>
              <a:ext cx="1056556" cy="1487211"/>
            </a:xfrm>
            <a:custGeom>
              <a:avLst/>
              <a:gdLst>
                <a:gd name="connsiteX0" fmla="*/ 0 w 1056556"/>
                <a:gd name="connsiteY0" fmla="*/ 0 h 1487211"/>
                <a:gd name="connsiteX1" fmla="*/ 933532 w 1056556"/>
                <a:gd name="connsiteY1" fmla="*/ 477644 h 1487211"/>
                <a:gd name="connsiteX2" fmla="*/ 738142 w 1056556"/>
                <a:gd name="connsiteY2" fmla="*/ 1487211 h 1487211"/>
              </a:gdLst>
              <a:ahLst/>
              <a:cxnLst>
                <a:cxn ang="0">
                  <a:pos x="connsiteX0" y="connsiteY0"/>
                </a:cxn>
                <a:cxn ang="0">
                  <a:pos x="connsiteX1" y="connsiteY1"/>
                </a:cxn>
                <a:cxn ang="0">
                  <a:pos x="connsiteX2" y="connsiteY2"/>
                </a:cxn>
              </a:cxnLst>
              <a:rect l="l" t="t" r="r" b="b"/>
              <a:pathLst>
                <a:path w="1056556" h="1487211">
                  <a:moveTo>
                    <a:pt x="0" y="0"/>
                  </a:moveTo>
                  <a:cubicBezTo>
                    <a:pt x="405254" y="114888"/>
                    <a:pt x="810508" y="229776"/>
                    <a:pt x="933532" y="477644"/>
                  </a:cubicBezTo>
                  <a:cubicBezTo>
                    <a:pt x="1056556" y="725513"/>
                    <a:pt x="897349" y="1106362"/>
                    <a:pt x="738142" y="1487211"/>
                  </a:cubicBezTo>
                </a:path>
              </a:pathLst>
            </a:custGeom>
            <a:ln>
              <a:solidFill>
                <a:schemeClr val="bg1"/>
              </a:solidFill>
              <a:headEnd type="triangl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defTabSz="257175"/>
              <a:endParaRPr lang="en-US" sz="1013">
                <a:solidFill>
                  <a:prstClr val="black"/>
                </a:solidFill>
                <a:latin typeface="Calibri"/>
              </a:endParaRPr>
            </a:p>
          </p:txBody>
        </p:sp>
        <p:sp>
          <p:nvSpPr>
            <p:cNvPr id="41" name="TextBox 40"/>
            <p:cNvSpPr txBox="1"/>
            <p:nvPr/>
          </p:nvSpPr>
          <p:spPr>
            <a:xfrm>
              <a:off x="2721181" y="5720766"/>
              <a:ext cx="1616397" cy="441260"/>
            </a:xfrm>
            <a:prstGeom prst="rect">
              <a:avLst/>
            </a:prstGeom>
            <a:noFill/>
          </p:spPr>
          <p:txBody>
            <a:bodyPr wrap="none" rtlCol="0">
              <a:spAutoFit/>
            </a:bodyPr>
            <a:lstStyle/>
            <a:p>
              <a:pPr defTabSz="257175"/>
              <a:r>
                <a:rPr lang="en-US" sz="1013" b="1">
                  <a:solidFill>
                    <a:srgbClr val="FFFF00"/>
                  </a:solidFill>
                  <a:latin typeface="Calibri"/>
                </a:rPr>
                <a:t>Relationships</a:t>
              </a:r>
            </a:p>
          </p:txBody>
        </p:sp>
        <p:sp>
          <p:nvSpPr>
            <p:cNvPr id="42" name="TextBox 41"/>
            <p:cNvSpPr txBox="1"/>
            <p:nvPr/>
          </p:nvSpPr>
          <p:spPr>
            <a:xfrm>
              <a:off x="4018852" y="4114893"/>
              <a:ext cx="1724688" cy="441260"/>
            </a:xfrm>
            <a:prstGeom prst="rect">
              <a:avLst/>
            </a:prstGeom>
            <a:noFill/>
          </p:spPr>
          <p:txBody>
            <a:bodyPr wrap="none" rtlCol="0">
              <a:spAutoFit/>
            </a:bodyPr>
            <a:lstStyle/>
            <a:p>
              <a:pPr defTabSz="257175"/>
              <a:r>
                <a:rPr lang="en-US" sz="1013" b="1">
                  <a:solidFill>
                    <a:srgbClr val="FFFF00"/>
                  </a:solidFill>
                  <a:latin typeface="Calibri"/>
                </a:rPr>
                <a:t>Social inequity</a:t>
              </a:r>
            </a:p>
          </p:txBody>
        </p:sp>
        <p:sp>
          <p:nvSpPr>
            <p:cNvPr id="43" name="Freeform 42"/>
            <p:cNvSpPr/>
            <p:nvPr/>
          </p:nvSpPr>
          <p:spPr>
            <a:xfrm>
              <a:off x="4492171" y="3666466"/>
              <a:ext cx="23519" cy="526494"/>
            </a:xfrm>
            <a:custGeom>
              <a:avLst/>
              <a:gdLst>
                <a:gd name="connsiteX0" fmla="*/ 10855 w 23519"/>
                <a:gd name="connsiteY0" fmla="*/ 0 h 526494"/>
                <a:gd name="connsiteX1" fmla="*/ 21710 w 23519"/>
                <a:gd name="connsiteY1" fmla="*/ 455933 h 526494"/>
                <a:gd name="connsiteX2" fmla="*/ 0 w 23519"/>
                <a:gd name="connsiteY2" fmla="*/ 423367 h 526494"/>
              </a:gdLst>
              <a:ahLst/>
              <a:cxnLst>
                <a:cxn ang="0">
                  <a:pos x="connsiteX0" y="connsiteY0"/>
                </a:cxn>
                <a:cxn ang="0">
                  <a:pos x="connsiteX1" y="connsiteY1"/>
                </a:cxn>
                <a:cxn ang="0">
                  <a:pos x="connsiteX2" y="connsiteY2"/>
                </a:cxn>
              </a:cxnLst>
              <a:rect l="l" t="t" r="r" b="b"/>
              <a:pathLst>
                <a:path w="23519" h="526494">
                  <a:moveTo>
                    <a:pt x="10855" y="0"/>
                  </a:moveTo>
                  <a:cubicBezTo>
                    <a:pt x="17187" y="192686"/>
                    <a:pt x="23519" y="385372"/>
                    <a:pt x="21710" y="455933"/>
                  </a:cubicBezTo>
                  <a:cubicBezTo>
                    <a:pt x="19901" y="526494"/>
                    <a:pt x="0" y="423367"/>
                    <a:pt x="0" y="423367"/>
                  </a:cubicBezTo>
                </a:path>
              </a:pathLst>
            </a:custGeom>
            <a:ln>
              <a:solidFill>
                <a:schemeClr val="bg1"/>
              </a:solidFill>
              <a:headEnd type="triangl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defTabSz="257175"/>
              <a:endParaRPr lang="en-US" sz="1013">
                <a:solidFill>
                  <a:prstClr val="black"/>
                </a:solidFill>
                <a:latin typeface="Calibri"/>
              </a:endParaRPr>
            </a:p>
          </p:txBody>
        </p:sp>
        <p:sp>
          <p:nvSpPr>
            <p:cNvPr id="44" name="Freeform 43"/>
            <p:cNvSpPr/>
            <p:nvPr/>
          </p:nvSpPr>
          <p:spPr>
            <a:xfrm>
              <a:off x="2356965" y="3368464"/>
              <a:ext cx="1980280" cy="753331"/>
            </a:xfrm>
            <a:custGeom>
              <a:avLst/>
              <a:gdLst>
                <a:gd name="connsiteX0" fmla="*/ 1980280 w 1980280"/>
                <a:gd name="connsiteY0" fmla="*/ 753331 h 753331"/>
                <a:gd name="connsiteX1" fmla="*/ 441258 w 1980280"/>
                <a:gd name="connsiteY1" fmla="*/ 398190 h 753331"/>
                <a:gd name="connsiteX2" fmla="*/ 0 w 1980280"/>
                <a:gd name="connsiteY2" fmla="*/ 0 h 753331"/>
              </a:gdLst>
              <a:ahLst/>
              <a:cxnLst>
                <a:cxn ang="0">
                  <a:pos x="connsiteX0" y="connsiteY0"/>
                </a:cxn>
                <a:cxn ang="0">
                  <a:pos x="connsiteX1" y="connsiteY1"/>
                </a:cxn>
                <a:cxn ang="0">
                  <a:pos x="connsiteX2" y="connsiteY2"/>
                </a:cxn>
              </a:cxnLst>
              <a:rect l="l" t="t" r="r" b="b"/>
              <a:pathLst>
                <a:path w="1980280" h="753331">
                  <a:moveTo>
                    <a:pt x="1980280" y="753331"/>
                  </a:moveTo>
                  <a:cubicBezTo>
                    <a:pt x="1375792" y="638538"/>
                    <a:pt x="771305" y="523745"/>
                    <a:pt x="441258" y="398190"/>
                  </a:cubicBezTo>
                  <a:cubicBezTo>
                    <a:pt x="111211" y="272635"/>
                    <a:pt x="55605" y="136317"/>
                    <a:pt x="0" y="0"/>
                  </a:cubicBezTo>
                </a:path>
              </a:pathLst>
            </a:custGeom>
            <a:ln>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defTabSz="257175"/>
              <a:endParaRPr lang="en-US" sz="1013">
                <a:solidFill>
                  <a:prstClr val="black"/>
                </a:solidFill>
                <a:latin typeface="Calibri"/>
              </a:endParaRPr>
            </a:p>
          </p:txBody>
        </p:sp>
        <p:sp>
          <p:nvSpPr>
            <p:cNvPr id="45" name="Freeform 44"/>
            <p:cNvSpPr/>
            <p:nvPr/>
          </p:nvSpPr>
          <p:spPr>
            <a:xfrm>
              <a:off x="3562353" y="3712844"/>
              <a:ext cx="613456" cy="1216091"/>
            </a:xfrm>
            <a:custGeom>
              <a:avLst/>
              <a:gdLst>
                <a:gd name="connsiteX0" fmla="*/ 0 w 613456"/>
                <a:gd name="connsiteY0" fmla="*/ 1216091 h 1216091"/>
                <a:gd name="connsiteX1" fmla="*/ 505832 w 613456"/>
                <a:gd name="connsiteY1" fmla="*/ 451999 h 1216091"/>
                <a:gd name="connsiteX2" fmla="*/ 613456 w 613456"/>
                <a:gd name="connsiteY2" fmla="*/ 0 h 1216091"/>
              </a:gdLst>
              <a:ahLst/>
              <a:cxnLst>
                <a:cxn ang="0">
                  <a:pos x="connsiteX0" y="connsiteY0"/>
                </a:cxn>
                <a:cxn ang="0">
                  <a:pos x="connsiteX1" y="connsiteY1"/>
                </a:cxn>
                <a:cxn ang="0">
                  <a:pos x="connsiteX2" y="connsiteY2"/>
                </a:cxn>
              </a:cxnLst>
              <a:rect l="l" t="t" r="r" b="b"/>
              <a:pathLst>
                <a:path w="613456" h="1216091">
                  <a:moveTo>
                    <a:pt x="0" y="1216091"/>
                  </a:moveTo>
                  <a:cubicBezTo>
                    <a:pt x="201794" y="935386"/>
                    <a:pt x="403589" y="654681"/>
                    <a:pt x="505832" y="451999"/>
                  </a:cubicBezTo>
                  <a:cubicBezTo>
                    <a:pt x="608075" y="249317"/>
                    <a:pt x="610765" y="124658"/>
                    <a:pt x="613456" y="0"/>
                  </a:cubicBezTo>
                </a:path>
              </a:pathLst>
            </a:custGeom>
            <a:ln>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defTabSz="257175"/>
              <a:endParaRPr lang="en-US" sz="1013">
                <a:solidFill>
                  <a:prstClr val="black"/>
                </a:solidFill>
                <a:latin typeface="Calibri"/>
              </a:endParaRPr>
            </a:p>
          </p:txBody>
        </p:sp>
        <p:cxnSp>
          <p:nvCxnSpPr>
            <p:cNvPr id="46" name="Straight Connector 45"/>
            <p:cNvCxnSpPr/>
            <p:nvPr/>
          </p:nvCxnSpPr>
          <p:spPr>
            <a:xfrm rot="5400000" flipH="1" flipV="1">
              <a:off x="3223470" y="5600892"/>
              <a:ext cx="239755" cy="1588"/>
            </a:xfrm>
            <a:prstGeom prst="line">
              <a:avLst/>
            </a:prstGeom>
            <a:ln>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47" name="Freeform 46"/>
            <p:cNvSpPr/>
            <p:nvPr/>
          </p:nvSpPr>
          <p:spPr>
            <a:xfrm>
              <a:off x="3433204" y="4476937"/>
              <a:ext cx="1130052" cy="1280662"/>
            </a:xfrm>
            <a:custGeom>
              <a:avLst/>
              <a:gdLst>
                <a:gd name="connsiteX0" fmla="*/ 0 w 1130052"/>
                <a:gd name="connsiteY0" fmla="*/ 1280662 h 1280662"/>
                <a:gd name="connsiteX1" fmla="*/ 495070 w 1130052"/>
                <a:gd name="connsiteY1" fmla="*/ 968568 h 1280662"/>
                <a:gd name="connsiteX2" fmla="*/ 968616 w 1130052"/>
                <a:gd name="connsiteY2" fmla="*/ 548855 h 1280662"/>
                <a:gd name="connsiteX3" fmla="*/ 1130052 w 1130052"/>
                <a:gd name="connsiteY3" fmla="*/ 0 h 1280662"/>
              </a:gdLst>
              <a:ahLst/>
              <a:cxnLst>
                <a:cxn ang="0">
                  <a:pos x="connsiteX0" y="connsiteY0"/>
                </a:cxn>
                <a:cxn ang="0">
                  <a:pos x="connsiteX1" y="connsiteY1"/>
                </a:cxn>
                <a:cxn ang="0">
                  <a:pos x="connsiteX2" y="connsiteY2"/>
                </a:cxn>
                <a:cxn ang="0">
                  <a:pos x="connsiteX3" y="connsiteY3"/>
                </a:cxn>
              </a:cxnLst>
              <a:rect l="l" t="t" r="r" b="b"/>
              <a:pathLst>
                <a:path w="1130052" h="1280662">
                  <a:moveTo>
                    <a:pt x="0" y="1280662"/>
                  </a:moveTo>
                  <a:cubicBezTo>
                    <a:pt x="166817" y="1185599"/>
                    <a:pt x="333634" y="1090536"/>
                    <a:pt x="495070" y="968568"/>
                  </a:cubicBezTo>
                  <a:cubicBezTo>
                    <a:pt x="656506" y="846600"/>
                    <a:pt x="862786" y="710283"/>
                    <a:pt x="968616" y="548855"/>
                  </a:cubicBezTo>
                  <a:cubicBezTo>
                    <a:pt x="1074446" y="387427"/>
                    <a:pt x="1102249" y="193713"/>
                    <a:pt x="1130052" y="0"/>
                  </a:cubicBezTo>
                </a:path>
              </a:pathLst>
            </a:custGeom>
            <a:ln>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defTabSz="257175"/>
              <a:endParaRPr lang="en-US" sz="1013">
                <a:solidFill>
                  <a:prstClr val="black"/>
                </a:solidFill>
                <a:latin typeface="Calibri"/>
              </a:endParaRPr>
            </a:p>
          </p:txBody>
        </p:sp>
        <p:sp>
          <p:nvSpPr>
            <p:cNvPr id="48" name="Freeform 47"/>
            <p:cNvSpPr/>
            <p:nvPr/>
          </p:nvSpPr>
          <p:spPr>
            <a:xfrm>
              <a:off x="1607184" y="3386935"/>
              <a:ext cx="1567723" cy="2381426"/>
            </a:xfrm>
            <a:custGeom>
              <a:avLst/>
              <a:gdLst>
                <a:gd name="connsiteX0" fmla="*/ 1567723 w 1567723"/>
                <a:gd name="connsiteY0" fmla="*/ 2421420 h 2421420"/>
                <a:gd name="connsiteX1" fmla="*/ 319285 w 1567723"/>
                <a:gd name="connsiteY1" fmla="*/ 1603518 h 2421420"/>
                <a:gd name="connsiteX2" fmla="*/ 39462 w 1567723"/>
                <a:gd name="connsiteY2" fmla="*/ 462760 h 2421420"/>
                <a:gd name="connsiteX3" fmla="*/ 82512 w 1567723"/>
                <a:gd name="connsiteY3" fmla="*/ 0 h 2421420"/>
              </a:gdLst>
              <a:ahLst/>
              <a:cxnLst>
                <a:cxn ang="0">
                  <a:pos x="connsiteX0" y="connsiteY0"/>
                </a:cxn>
                <a:cxn ang="0">
                  <a:pos x="connsiteX1" y="connsiteY1"/>
                </a:cxn>
                <a:cxn ang="0">
                  <a:pos x="connsiteX2" y="connsiteY2"/>
                </a:cxn>
                <a:cxn ang="0">
                  <a:pos x="connsiteX3" y="connsiteY3"/>
                </a:cxn>
              </a:cxnLst>
              <a:rect l="l" t="t" r="r" b="b"/>
              <a:pathLst>
                <a:path w="1567723" h="2421420">
                  <a:moveTo>
                    <a:pt x="1567723" y="2421420"/>
                  </a:moveTo>
                  <a:cubicBezTo>
                    <a:pt x="1070859" y="2175690"/>
                    <a:pt x="573995" y="1929961"/>
                    <a:pt x="319285" y="1603518"/>
                  </a:cubicBezTo>
                  <a:cubicBezTo>
                    <a:pt x="64575" y="1277075"/>
                    <a:pt x="78924" y="730013"/>
                    <a:pt x="39462" y="462760"/>
                  </a:cubicBezTo>
                  <a:cubicBezTo>
                    <a:pt x="0" y="195507"/>
                    <a:pt x="82512" y="0"/>
                    <a:pt x="82512" y="0"/>
                  </a:cubicBezTo>
                </a:path>
              </a:pathLst>
            </a:custGeom>
            <a:ln>
              <a:solidFill>
                <a:srgbClr val="FFFFFF"/>
              </a:solidFill>
              <a:headEnd type="triangl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defTabSz="257175"/>
              <a:endParaRPr lang="en-US" sz="1013">
                <a:solidFill>
                  <a:prstClr val="black"/>
                </a:solidFill>
                <a:latin typeface="Calibri"/>
              </a:endParaRPr>
            </a:p>
          </p:txBody>
        </p:sp>
        <p:sp>
          <p:nvSpPr>
            <p:cNvPr id="50" name="Freeform 49"/>
            <p:cNvSpPr/>
            <p:nvPr/>
          </p:nvSpPr>
          <p:spPr>
            <a:xfrm>
              <a:off x="3745314" y="2873419"/>
              <a:ext cx="1876244" cy="2937989"/>
            </a:xfrm>
            <a:custGeom>
              <a:avLst/>
              <a:gdLst>
                <a:gd name="connsiteX0" fmla="*/ 0 w 1876244"/>
                <a:gd name="connsiteY0" fmla="*/ 2937989 h 2937989"/>
                <a:gd name="connsiteX1" fmla="*/ 1549784 w 1876244"/>
                <a:gd name="connsiteY1" fmla="*/ 2238468 h 2937989"/>
                <a:gd name="connsiteX2" fmla="*/ 1808082 w 1876244"/>
                <a:gd name="connsiteY2" fmla="*/ 688759 h 2937989"/>
                <a:gd name="connsiteX3" fmla="*/ 1140813 w 1876244"/>
                <a:gd name="connsiteY3" fmla="*/ 0 h 2937989"/>
              </a:gdLst>
              <a:ahLst/>
              <a:cxnLst>
                <a:cxn ang="0">
                  <a:pos x="connsiteX0" y="connsiteY0"/>
                </a:cxn>
                <a:cxn ang="0">
                  <a:pos x="connsiteX1" y="connsiteY1"/>
                </a:cxn>
                <a:cxn ang="0">
                  <a:pos x="connsiteX2" y="connsiteY2"/>
                </a:cxn>
                <a:cxn ang="0">
                  <a:pos x="connsiteX3" y="connsiteY3"/>
                </a:cxn>
              </a:cxnLst>
              <a:rect l="l" t="t" r="r" b="b"/>
              <a:pathLst>
                <a:path w="1876244" h="2937989">
                  <a:moveTo>
                    <a:pt x="0" y="2937989"/>
                  </a:moveTo>
                  <a:cubicBezTo>
                    <a:pt x="624218" y="2775664"/>
                    <a:pt x="1248437" y="2613340"/>
                    <a:pt x="1549784" y="2238468"/>
                  </a:cubicBezTo>
                  <a:cubicBezTo>
                    <a:pt x="1851131" y="1863596"/>
                    <a:pt x="1876244" y="1061837"/>
                    <a:pt x="1808082" y="688759"/>
                  </a:cubicBezTo>
                  <a:cubicBezTo>
                    <a:pt x="1739920" y="315681"/>
                    <a:pt x="1440366" y="157840"/>
                    <a:pt x="1140813" y="0"/>
                  </a:cubicBezTo>
                </a:path>
              </a:pathLst>
            </a:custGeom>
            <a:ln>
              <a:solidFill>
                <a:schemeClr val="bg1"/>
              </a:solidFill>
              <a:headEnd type="triangl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defTabSz="257175"/>
              <a:endParaRPr lang="en-US" sz="1013">
                <a:solidFill>
                  <a:prstClr val="black"/>
                </a:solidFill>
                <a:latin typeface="Calibri"/>
              </a:endParaRPr>
            </a:p>
          </p:txBody>
        </p:sp>
        <p:sp>
          <p:nvSpPr>
            <p:cNvPr id="49" name="Freeform 48"/>
            <p:cNvSpPr/>
            <p:nvPr/>
          </p:nvSpPr>
          <p:spPr>
            <a:xfrm>
              <a:off x="1139020" y="2421420"/>
              <a:ext cx="1885213" cy="3411512"/>
            </a:xfrm>
            <a:custGeom>
              <a:avLst/>
              <a:gdLst>
                <a:gd name="connsiteX0" fmla="*/ 1885213 w 1885213"/>
                <a:gd name="connsiteY0" fmla="*/ 3411512 h 3411512"/>
                <a:gd name="connsiteX1" fmla="*/ 615250 w 1885213"/>
                <a:gd name="connsiteY1" fmla="*/ 2851895 h 3411512"/>
                <a:gd name="connsiteX2" fmla="*/ 66368 w 1885213"/>
                <a:gd name="connsiteY2" fmla="*/ 1280662 h 3411512"/>
                <a:gd name="connsiteX3" fmla="*/ 217042 w 1885213"/>
                <a:gd name="connsiteY3" fmla="*/ 301332 h 3411512"/>
                <a:gd name="connsiteX4" fmla="*/ 636775 w 1885213"/>
                <a:gd name="connsiteY4" fmla="*/ 0 h 3411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5213" h="3411512">
                  <a:moveTo>
                    <a:pt x="1885213" y="3411512"/>
                  </a:moveTo>
                  <a:cubicBezTo>
                    <a:pt x="1401802" y="3309274"/>
                    <a:pt x="918391" y="3207037"/>
                    <a:pt x="615250" y="2851895"/>
                  </a:cubicBezTo>
                  <a:cubicBezTo>
                    <a:pt x="312109" y="2496753"/>
                    <a:pt x="132736" y="1705756"/>
                    <a:pt x="66368" y="1280662"/>
                  </a:cubicBezTo>
                  <a:cubicBezTo>
                    <a:pt x="0" y="855568"/>
                    <a:pt x="121974" y="514776"/>
                    <a:pt x="217042" y="301332"/>
                  </a:cubicBezTo>
                  <a:cubicBezTo>
                    <a:pt x="312110" y="87888"/>
                    <a:pt x="636775" y="0"/>
                    <a:pt x="636775" y="0"/>
                  </a:cubicBezTo>
                </a:path>
              </a:pathLst>
            </a:custGeom>
            <a:ln>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defTabSz="257175"/>
              <a:endParaRPr lang="en-US" sz="1013">
                <a:solidFill>
                  <a:prstClr val="black"/>
                </a:solidFill>
                <a:latin typeface="Calibri"/>
              </a:endParaRPr>
            </a:p>
          </p:txBody>
        </p:sp>
        <p:sp>
          <p:nvSpPr>
            <p:cNvPr id="51" name="Freeform 50"/>
            <p:cNvSpPr/>
            <p:nvPr/>
          </p:nvSpPr>
          <p:spPr>
            <a:xfrm>
              <a:off x="3507644" y="2335325"/>
              <a:ext cx="1600907" cy="3521821"/>
            </a:xfrm>
            <a:custGeom>
              <a:avLst/>
              <a:gdLst>
                <a:gd name="connsiteX0" fmla="*/ 54709 w 1600907"/>
                <a:gd name="connsiteY0" fmla="*/ 3486845 h 3521821"/>
                <a:gd name="connsiteX1" fmla="*/ 162333 w 1600907"/>
                <a:gd name="connsiteY1" fmla="*/ 3433036 h 3521821"/>
                <a:gd name="connsiteX2" fmla="*/ 1356959 w 1600907"/>
                <a:gd name="connsiteY2" fmla="*/ 2744276 h 3521821"/>
                <a:gd name="connsiteX3" fmla="*/ 1464583 w 1600907"/>
                <a:gd name="connsiteY3" fmla="*/ 1388281 h 3521821"/>
                <a:gd name="connsiteX4" fmla="*/ 539017 w 1600907"/>
                <a:gd name="connsiteY4" fmla="*/ 0 h 3521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0907" h="3521821">
                  <a:moveTo>
                    <a:pt x="54709" y="3486845"/>
                  </a:moveTo>
                  <a:cubicBezTo>
                    <a:pt x="0" y="3521821"/>
                    <a:pt x="162333" y="3433036"/>
                    <a:pt x="162333" y="3433036"/>
                  </a:cubicBezTo>
                  <a:cubicBezTo>
                    <a:pt x="379375" y="3309275"/>
                    <a:pt x="1139917" y="3085069"/>
                    <a:pt x="1356959" y="2744276"/>
                  </a:cubicBezTo>
                  <a:cubicBezTo>
                    <a:pt x="1574001" y="2403484"/>
                    <a:pt x="1600907" y="1845660"/>
                    <a:pt x="1464583" y="1388281"/>
                  </a:cubicBezTo>
                  <a:cubicBezTo>
                    <a:pt x="1328259" y="930902"/>
                    <a:pt x="539017" y="0"/>
                    <a:pt x="539017" y="0"/>
                  </a:cubicBezTo>
                </a:path>
              </a:pathLst>
            </a:custGeom>
            <a:ln>
              <a:solidFill>
                <a:schemeClr val="bg1"/>
              </a:solidFill>
              <a:headEnd type="triangl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defTabSz="257175"/>
              <a:endParaRPr lang="en-US" sz="1013">
                <a:solidFill>
                  <a:prstClr val="black"/>
                </a:solidFill>
                <a:latin typeface="Calibri"/>
              </a:endParaRPr>
            </a:p>
          </p:txBody>
        </p:sp>
        <p:sp>
          <p:nvSpPr>
            <p:cNvPr id="52" name="Freeform 51"/>
            <p:cNvSpPr/>
            <p:nvPr/>
          </p:nvSpPr>
          <p:spPr>
            <a:xfrm>
              <a:off x="3411679" y="2335325"/>
              <a:ext cx="1011665" cy="1851041"/>
            </a:xfrm>
            <a:custGeom>
              <a:avLst/>
              <a:gdLst>
                <a:gd name="connsiteX0" fmla="*/ 1011665 w 1011665"/>
                <a:gd name="connsiteY0" fmla="*/ 1851041 h 1851041"/>
                <a:gd name="connsiteX1" fmla="*/ 333635 w 1011665"/>
                <a:gd name="connsiteY1" fmla="*/ 1323710 h 1851041"/>
                <a:gd name="connsiteX2" fmla="*/ 0 w 1011665"/>
                <a:gd name="connsiteY2" fmla="*/ 0 h 1851041"/>
              </a:gdLst>
              <a:ahLst/>
              <a:cxnLst>
                <a:cxn ang="0">
                  <a:pos x="connsiteX0" y="connsiteY0"/>
                </a:cxn>
                <a:cxn ang="0">
                  <a:pos x="connsiteX1" y="connsiteY1"/>
                </a:cxn>
                <a:cxn ang="0">
                  <a:pos x="connsiteX2" y="connsiteY2"/>
                </a:cxn>
              </a:cxnLst>
              <a:rect l="l" t="t" r="r" b="b"/>
              <a:pathLst>
                <a:path w="1011665" h="1851041">
                  <a:moveTo>
                    <a:pt x="1011665" y="1851041"/>
                  </a:moveTo>
                  <a:cubicBezTo>
                    <a:pt x="756955" y="1741629"/>
                    <a:pt x="502246" y="1632217"/>
                    <a:pt x="333635" y="1323710"/>
                  </a:cubicBezTo>
                  <a:cubicBezTo>
                    <a:pt x="165024" y="1015203"/>
                    <a:pt x="0" y="0"/>
                    <a:pt x="0" y="0"/>
                  </a:cubicBezTo>
                </a:path>
              </a:pathLst>
            </a:custGeom>
            <a:ln>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defTabSz="257175"/>
              <a:endParaRPr lang="en-US" sz="1013">
                <a:solidFill>
                  <a:prstClr val="black"/>
                </a:solidFill>
                <a:latin typeface="Calibri"/>
              </a:endParaRPr>
            </a:p>
          </p:txBody>
        </p:sp>
        <p:sp>
          <p:nvSpPr>
            <p:cNvPr id="53" name="TextBox 52"/>
            <p:cNvSpPr txBox="1"/>
            <p:nvPr/>
          </p:nvSpPr>
          <p:spPr>
            <a:xfrm>
              <a:off x="1038795" y="4580925"/>
              <a:ext cx="1422612" cy="441260"/>
            </a:xfrm>
            <a:prstGeom prst="rect">
              <a:avLst/>
            </a:prstGeom>
            <a:noFill/>
          </p:spPr>
          <p:txBody>
            <a:bodyPr wrap="none" rtlCol="0">
              <a:spAutoFit/>
            </a:bodyPr>
            <a:lstStyle/>
            <a:p>
              <a:pPr defTabSz="257175"/>
              <a:r>
                <a:rPr lang="en-US" sz="1013" b="1">
                  <a:solidFill>
                    <a:srgbClr val="FFFF00"/>
                  </a:solidFill>
                  <a:latin typeface="Calibri"/>
                </a:rPr>
                <a:t>Occupation</a:t>
              </a:r>
            </a:p>
          </p:txBody>
        </p:sp>
        <p:sp>
          <p:nvSpPr>
            <p:cNvPr id="54" name="TextBox 53"/>
            <p:cNvSpPr txBox="1"/>
            <p:nvPr/>
          </p:nvSpPr>
          <p:spPr>
            <a:xfrm>
              <a:off x="4305201" y="4928937"/>
              <a:ext cx="1459661" cy="718373"/>
            </a:xfrm>
            <a:prstGeom prst="rect">
              <a:avLst/>
            </a:prstGeom>
            <a:noFill/>
          </p:spPr>
          <p:txBody>
            <a:bodyPr wrap="none" rtlCol="0">
              <a:spAutoFit/>
            </a:bodyPr>
            <a:lstStyle/>
            <a:p>
              <a:pPr defTabSz="257175"/>
              <a:r>
                <a:rPr lang="en-US" sz="1013" b="1">
                  <a:solidFill>
                    <a:srgbClr val="FFFF00"/>
                  </a:solidFill>
                  <a:latin typeface="Calibri"/>
                </a:rPr>
                <a:t>Over-Under</a:t>
              </a:r>
            </a:p>
            <a:p>
              <a:pPr defTabSz="257175"/>
              <a:r>
                <a:rPr lang="en-US" sz="1013" b="1">
                  <a:solidFill>
                    <a:srgbClr val="FFFF00"/>
                  </a:solidFill>
                  <a:latin typeface="Calibri"/>
                </a:rPr>
                <a:t>Exposure</a:t>
              </a:r>
            </a:p>
          </p:txBody>
        </p:sp>
        <p:sp>
          <p:nvSpPr>
            <p:cNvPr id="55" name="Freeform 54"/>
            <p:cNvSpPr/>
            <p:nvPr/>
          </p:nvSpPr>
          <p:spPr>
            <a:xfrm>
              <a:off x="1646647" y="4261699"/>
              <a:ext cx="538119" cy="376666"/>
            </a:xfrm>
            <a:custGeom>
              <a:avLst/>
              <a:gdLst>
                <a:gd name="connsiteX0" fmla="*/ 21524 w 538119"/>
                <a:gd name="connsiteY0" fmla="*/ 376666 h 376666"/>
                <a:gd name="connsiteX1" fmla="*/ 86099 w 538119"/>
                <a:gd name="connsiteY1" fmla="*/ 258285 h 376666"/>
                <a:gd name="connsiteX2" fmla="*/ 538119 w 538119"/>
                <a:gd name="connsiteY2" fmla="*/ 0 h 376666"/>
              </a:gdLst>
              <a:ahLst/>
              <a:cxnLst>
                <a:cxn ang="0">
                  <a:pos x="connsiteX0" y="connsiteY0"/>
                </a:cxn>
                <a:cxn ang="0">
                  <a:pos x="connsiteX1" y="connsiteY1"/>
                </a:cxn>
                <a:cxn ang="0">
                  <a:pos x="connsiteX2" y="connsiteY2"/>
                </a:cxn>
              </a:cxnLst>
              <a:rect l="l" t="t" r="r" b="b"/>
              <a:pathLst>
                <a:path w="538119" h="376666">
                  <a:moveTo>
                    <a:pt x="21524" y="376666"/>
                  </a:moveTo>
                  <a:cubicBezTo>
                    <a:pt x="10762" y="348864"/>
                    <a:pt x="0" y="321063"/>
                    <a:pt x="86099" y="258285"/>
                  </a:cubicBezTo>
                  <a:cubicBezTo>
                    <a:pt x="172198" y="195507"/>
                    <a:pt x="538119" y="0"/>
                    <a:pt x="538119" y="0"/>
                  </a:cubicBezTo>
                </a:path>
              </a:pathLst>
            </a:custGeom>
            <a:ln>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defTabSz="257175"/>
              <a:endParaRPr lang="en-US" sz="1013">
                <a:solidFill>
                  <a:prstClr val="black"/>
                </a:solidFill>
                <a:latin typeface="Calibri"/>
              </a:endParaRPr>
            </a:p>
          </p:txBody>
        </p:sp>
        <p:sp>
          <p:nvSpPr>
            <p:cNvPr id="56" name="Freeform 55"/>
            <p:cNvSpPr/>
            <p:nvPr/>
          </p:nvSpPr>
          <p:spPr>
            <a:xfrm>
              <a:off x="1700458" y="4928935"/>
              <a:ext cx="1291488" cy="828664"/>
            </a:xfrm>
            <a:custGeom>
              <a:avLst/>
              <a:gdLst>
                <a:gd name="connsiteX0" fmla="*/ 0 w 1291488"/>
                <a:gd name="connsiteY0" fmla="*/ 0 h 828664"/>
                <a:gd name="connsiteX1" fmla="*/ 473546 w 1291488"/>
                <a:gd name="connsiteY1" fmla="*/ 570379 h 828664"/>
                <a:gd name="connsiteX2" fmla="*/ 1291488 w 1291488"/>
                <a:gd name="connsiteY2" fmla="*/ 828664 h 828664"/>
              </a:gdLst>
              <a:ahLst/>
              <a:cxnLst>
                <a:cxn ang="0">
                  <a:pos x="connsiteX0" y="connsiteY0"/>
                </a:cxn>
                <a:cxn ang="0">
                  <a:pos x="connsiteX1" y="connsiteY1"/>
                </a:cxn>
                <a:cxn ang="0">
                  <a:pos x="connsiteX2" y="connsiteY2"/>
                </a:cxn>
              </a:cxnLst>
              <a:rect l="l" t="t" r="r" b="b"/>
              <a:pathLst>
                <a:path w="1291488" h="828664">
                  <a:moveTo>
                    <a:pt x="0" y="0"/>
                  </a:moveTo>
                  <a:cubicBezTo>
                    <a:pt x="129149" y="216134"/>
                    <a:pt x="258298" y="432268"/>
                    <a:pt x="473546" y="570379"/>
                  </a:cubicBezTo>
                  <a:cubicBezTo>
                    <a:pt x="688794" y="708490"/>
                    <a:pt x="1291488" y="828664"/>
                    <a:pt x="1291488" y="828664"/>
                  </a:cubicBezTo>
                </a:path>
              </a:pathLst>
            </a:custGeom>
            <a:ln>
              <a:solidFill>
                <a:schemeClr val="bg1"/>
              </a:solidFill>
              <a:headEnd type="triangl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defTabSz="257175"/>
              <a:endParaRPr lang="en-US" sz="1013">
                <a:solidFill>
                  <a:prstClr val="black"/>
                </a:solidFill>
                <a:latin typeface="Calibri"/>
              </a:endParaRPr>
            </a:p>
          </p:txBody>
        </p:sp>
        <p:sp>
          <p:nvSpPr>
            <p:cNvPr id="57" name="Freeform 56"/>
            <p:cNvSpPr/>
            <p:nvPr/>
          </p:nvSpPr>
          <p:spPr>
            <a:xfrm>
              <a:off x="1365030" y="3368464"/>
              <a:ext cx="163230" cy="1269901"/>
            </a:xfrm>
            <a:custGeom>
              <a:avLst/>
              <a:gdLst>
                <a:gd name="connsiteX0" fmla="*/ 163230 w 163230"/>
                <a:gd name="connsiteY0" fmla="*/ 1269901 h 1269901"/>
                <a:gd name="connsiteX1" fmla="*/ 1794 w 163230"/>
                <a:gd name="connsiteY1" fmla="*/ 462761 h 1269901"/>
                <a:gd name="connsiteX2" fmla="*/ 152468 w 163230"/>
                <a:gd name="connsiteY2" fmla="*/ 0 h 1269901"/>
              </a:gdLst>
              <a:ahLst/>
              <a:cxnLst>
                <a:cxn ang="0">
                  <a:pos x="connsiteX0" y="connsiteY0"/>
                </a:cxn>
                <a:cxn ang="0">
                  <a:pos x="connsiteX1" y="connsiteY1"/>
                </a:cxn>
                <a:cxn ang="0">
                  <a:pos x="connsiteX2" y="connsiteY2"/>
                </a:cxn>
              </a:cxnLst>
              <a:rect l="l" t="t" r="r" b="b"/>
              <a:pathLst>
                <a:path w="163230" h="1269901">
                  <a:moveTo>
                    <a:pt x="163230" y="1269901"/>
                  </a:moveTo>
                  <a:cubicBezTo>
                    <a:pt x="83409" y="972156"/>
                    <a:pt x="3588" y="674411"/>
                    <a:pt x="1794" y="462761"/>
                  </a:cubicBezTo>
                  <a:cubicBezTo>
                    <a:pt x="0" y="251111"/>
                    <a:pt x="76234" y="125555"/>
                    <a:pt x="152468" y="0"/>
                  </a:cubicBezTo>
                </a:path>
              </a:pathLst>
            </a:custGeom>
            <a:ln>
              <a:solidFill>
                <a:schemeClr val="bg1"/>
              </a:solidFill>
              <a:headEnd type="triangl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defTabSz="257175"/>
              <a:endParaRPr lang="en-US" sz="1013">
                <a:solidFill>
                  <a:prstClr val="black"/>
                </a:solidFill>
                <a:latin typeface="Calibri"/>
              </a:endParaRPr>
            </a:p>
          </p:txBody>
        </p:sp>
        <p:sp>
          <p:nvSpPr>
            <p:cNvPr id="60" name="Freeform 59"/>
            <p:cNvSpPr/>
            <p:nvPr/>
          </p:nvSpPr>
          <p:spPr>
            <a:xfrm>
              <a:off x="1592834" y="2346087"/>
              <a:ext cx="1657409" cy="2152374"/>
            </a:xfrm>
            <a:custGeom>
              <a:avLst/>
              <a:gdLst>
                <a:gd name="connsiteX0" fmla="*/ 0 w 1657409"/>
                <a:gd name="connsiteY0" fmla="*/ 2152374 h 2152374"/>
                <a:gd name="connsiteX1" fmla="*/ 408972 w 1657409"/>
                <a:gd name="connsiteY1" fmla="*/ 1183806 h 2152374"/>
                <a:gd name="connsiteX2" fmla="*/ 1657409 w 1657409"/>
                <a:gd name="connsiteY2" fmla="*/ 0 h 2152374"/>
              </a:gdLst>
              <a:ahLst/>
              <a:cxnLst>
                <a:cxn ang="0">
                  <a:pos x="connsiteX0" y="connsiteY0"/>
                </a:cxn>
                <a:cxn ang="0">
                  <a:pos x="connsiteX1" y="connsiteY1"/>
                </a:cxn>
                <a:cxn ang="0">
                  <a:pos x="connsiteX2" y="connsiteY2"/>
                </a:cxn>
              </a:cxnLst>
              <a:rect l="l" t="t" r="r" b="b"/>
              <a:pathLst>
                <a:path w="1657409" h="2152374">
                  <a:moveTo>
                    <a:pt x="0" y="2152374"/>
                  </a:moveTo>
                  <a:cubicBezTo>
                    <a:pt x="66368" y="1847454"/>
                    <a:pt x="132737" y="1542535"/>
                    <a:pt x="408972" y="1183806"/>
                  </a:cubicBezTo>
                  <a:cubicBezTo>
                    <a:pt x="685207" y="825077"/>
                    <a:pt x="1657409" y="0"/>
                    <a:pt x="1657409" y="0"/>
                  </a:cubicBezTo>
                </a:path>
              </a:pathLst>
            </a:custGeom>
            <a:ln>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defTabSz="257175"/>
              <a:endParaRPr lang="en-US" sz="1013">
                <a:solidFill>
                  <a:prstClr val="black"/>
                </a:solidFill>
                <a:latin typeface="Calibri"/>
              </a:endParaRPr>
            </a:p>
          </p:txBody>
        </p:sp>
        <p:sp>
          <p:nvSpPr>
            <p:cNvPr id="58" name="Freeform 57"/>
            <p:cNvSpPr/>
            <p:nvPr/>
          </p:nvSpPr>
          <p:spPr>
            <a:xfrm>
              <a:off x="1808082" y="3648273"/>
              <a:ext cx="2550688" cy="968568"/>
            </a:xfrm>
            <a:custGeom>
              <a:avLst/>
              <a:gdLst>
                <a:gd name="connsiteX0" fmla="*/ 0 w 2550688"/>
                <a:gd name="connsiteY0" fmla="*/ 968568 h 968568"/>
                <a:gd name="connsiteX1" fmla="*/ 1377587 w 2550688"/>
                <a:gd name="connsiteY1" fmla="*/ 613426 h 968568"/>
                <a:gd name="connsiteX2" fmla="*/ 2550688 w 2550688"/>
                <a:gd name="connsiteY2" fmla="*/ 0 h 968568"/>
              </a:gdLst>
              <a:ahLst/>
              <a:cxnLst>
                <a:cxn ang="0">
                  <a:pos x="connsiteX0" y="connsiteY0"/>
                </a:cxn>
                <a:cxn ang="0">
                  <a:pos x="connsiteX1" y="connsiteY1"/>
                </a:cxn>
                <a:cxn ang="0">
                  <a:pos x="connsiteX2" y="connsiteY2"/>
                </a:cxn>
              </a:cxnLst>
              <a:rect l="l" t="t" r="r" b="b"/>
              <a:pathLst>
                <a:path w="2550688" h="968568">
                  <a:moveTo>
                    <a:pt x="0" y="968568"/>
                  </a:moveTo>
                  <a:cubicBezTo>
                    <a:pt x="476236" y="871711"/>
                    <a:pt x="952472" y="774854"/>
                    <a:pt x="1377587" y="613426"/>
                  </a:cubicBezTo>
                  <a:cubicBezTo>
                    <a:pt x="1802702" y="451998"/>
                    <a:pt x="2550688" y="0"/>
                    <a:pt x="2550688" y="0"/>
                  </a:cubicBezTo>
                </a:path>
              </a:pathLst>
            </a:custGeom>
            <a:ln>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defTabSz="257175"/>
              <a:endParaRPr lang="en-US" sz="1013">
                <a:solidFill>
                  <a:prstClr val="black"/>
                </a:solidFill>
                <a:latin typeface="Calibri"/>
              </a:endParaRPr>
            </a:p>
          </p:txBody>
        </p:sp>
        <p:sp>
          <p:nvSpPr>
            <p:cNvPr id="59" name="Freeform 58"/>
            <p:cNvSpPr/>
            <p:nvPr/>
          </p:nvSpPr>
          <p:spPr>
            <a:xfrm>
              <a:off x="1775795" y="2808847"/>
              <a:ext cx="2367727" cy="1797232"/>
            </a:xfrm>
            <a:custGeom>
              <a:avLst/>
              <a:gdLst>
                <a:gd name="connsiteX0" fmla="*/ 0 w 2367727"/>
                <a:gd name="connsiteY0" fmla="*/ 1797232 h 1797232"/>
                <a:gd name="connsiteX1" fmla="*/ 1474448 w 2367727"/>
                <a:gd name="connsiteY1" fmla="*/ 1312948 h 1797232"/>
                <a:gd name="connsiteX2" fmla="*/ 2367727 w 2367727"/>
                <a:gd name="connsiteY2" fmla="*/ 0 h 1797232"/>
              </a:gdLst>
              <a:ahLst/>
              <a:cxnLst>
                <a:cxn ang="0">
                  <a:pos x="connsiteX0" y="connsiteY0"/>
                </a:cxn>
                <a:cxn ang="0">
                  <a:pos x="connsiteX1" y="connsiteY1"/>
                </a:cxn>
                <a:cxn ang="0">
                  <a:pos x="connsiteX2" y="connsiteY2"/>
                </a:cxn>
              </a:cxnLst>
              <a:rect l="l" t="t" r="r" b="b"/>
              <a:pathLst>
                <a:path w="2367727" h="1797232">
                  <a:moveTo>
                    <a:pt x="0" y="1797232"/>
                  </a:moveTo>
                  <a:cubicBezTo>
                    <a:pt x="539913" y="1704859"/>
                    <a:pt x="1079827" y="1612487"/>
                    <a:pt x="1474448" y="1312948"/>
                  </a:cubicBezTo>
                  <a:cubicBezTo>
                    <a:pt x="1869069" y="1013409"/>
                    <a:pt x="2367727" y="0"/>
                    <a:pt x="2367727" y="0"/>
                  </a:cubicBezTo>
                </a:path>
              </a:pathLst>
            </a:custGeom>
            <a:ln>
              <a:solidFill>
                <a:schemeClr val="bg1"/>
              </a:solidFill>
              <a:headEnd type="triangl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defTabSz="257175"/>
              <a:endParaRPr lang="en-US" sz="1013">
                <a:solidFill>
                  <a:prstClr val="black"/>
                </a:solidFill>
                <a:latin typeface="Calibri"/>
              </a:endParaRPr>
            </a:p>
          </p:txBody>
        </p:sp>
        <p:sp>
          <p:nvSpPr>
            <p:cNvPr id="61" name="Freeform 60"/>
            <p:cNvSpPr/>
            <p:nvPr/>
          </p:nvSpPr>
          <p:spPr>
            <a:xfrm>
              <a:off x="4744422" y="4498461"/>
              <a:ext cx="23319" cy="484284"/>
            </a:xfrm>
            <a:custGeom>
              <a:avLst/>
              <a:gdLst>
                <a:gd name="connsiteX0" fmla="*/ 23319 w 23319"/>
                <a:gd name="connsiteY0" fmla="*/ 484284 h 484284"/>
                <a:gd name="connsiteX1" fmla="*/ 1794 w 23319"/>
                <a:gd name="connsiteY1" fmla="*/ 387427 h 484284"/>
                <a:gd name="connsiteX2" fmla="*/ 12557 w 23319"/>
                <a:gd name="connsiteY2" fmla="*/ 0 h 484284"/>
              </a:gdLst>
              <a:ahLst/>
              <a:cxnLst>
                <a:cxn ang="0">
                  <a:pos x="connsiteX0" y="connsiteY0"/>
                </a:cxn>
                <a:cxn ang="0">
                  <a:pos x="connsiteX1" y="connsiteY1"/>
                </a:cxn>
                <a:cxn ang="0">
                  <a:pos x="connsiteX2" y="connsiteY2"/>
                </a:cxn>
              </a:cxnLst>
              <a:rect l="l" t="t" r="r" b="b"/>
              <a:pathLst>
                <a:path w="23319" h="484284">
                  <a:moveTo>
                    <a:pt x="23319" y="484284"/>
                  </a:moveTo>
                  <a:cubicBezTo>
                    <a:pt x="13453" y="476212"/>
                    <a:pt x="3588" y="468141"/>
                    <a:pt x="1794" y="387427"/>
                  </a:cubicBezTo>
                  <a:cubicBezTo>
                    <a:pt x="0" y="306713"/>
                    <a:pt x="12557" y="0"/>
                    <a:pt x="12557" y="0"/>
                  </a:cubicBezTo>
                </a:path>
              </a:pathLst>
            </a:custGeom>
            <a:ln>
              <a:solidFill>
                <a:schemeClr val="bg1"/>
              </a:solidFill>
              <a:headEnd type="triangl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defTabSz="257175"/>
              <a:endParaRPr lang="en-US" sz="1013">
                <a:solidFill>
                  <a:prstClr val="black"/>
                </a:solidFill>
                <a:latin typeface="Calibri"/>
              </a:endParaRPr>
            </a:p>
          </p:txBody>
        </p:sp>
        <p:sp>
          <p:nvSpPr>
            <p:cNvPr id="62" name="Freeform 61"/>
            <p:cNvSpPr/>
            <p:nvPr/>
          </p:nvSpPr>
          <p:spPr>
            <a:xfrm>
              <a:off x="2679836" y="4261699"/>
              <a:ext cx="1625122" cy="796379"/>
            </a:xfrm>
            <a:custGeom>
              <a:avLst/>
              <a:gdLst>
                <a:gd name="connsiteX0" fmla="*/ 0 w 1625122"/>
                <a:gd name="connsiteY0" fmla="*/ 0 h 796379"/>
                <a:gd name="connsiteX1" fmla="*/ 1625122 w 1625122"/>
                <a:gd name="connsiteY1" fmla="*/ 796379 h 796379"/>
              </a:gdLst>
              <a:ahLst/>
              <a:cxnLst>
                <a:cxn ang="0">
                  <a:pos x="connsiteX0" y="connsiteY0"/>
                </a:cxn>
                <a:cxn ang="0">
                  <a:pos x="connsiteX1" y="connsiteY1"/>
                </a:cxn>
              </a:cxnLst>
              <a:rect l="l" t="t" r="r" b="b"/>
              <a:pathLst>
                <a:path w="1625122" h="796379">
                  <a:moveTo>
                    <a:pt x="0" y="0"/>
                  </a:moveTo>
                  <a:lnTo>
                    <a:pt x="1625122" y="796379"/>
                  </a:lnTo>
                </a:path>
              </a:pathLst>
            </a:custGeom>
            <a:ln>
              <a:solidFill>
                <a:schemeClr val="bg1"/>
              </a:solidFill>
              <a:headEnd type="triangl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defTabSz="257175"/>
              <a:endParaRPr lang="en-US" sz="1013">
                <a:solidFill>
                  <a:prstClr val="black"/>
                </a:solidFill>
                <a:latin typeface="Calibri"/>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828801" y="1485901"/>
            <a:ext cx="4977068" cy="1061829"/>
          </a:xfrm>
          <a:prstGeom prst="rect">
            <a:avLst/>
          </a:prstGeom>
          <a:noFill/>
        </p:spPr>
        <p:txBody>
          <a:bodyPr wrap="none" rtlCol="0">
            <a:spAutoFit/>
          </a:bodyPr>
          <a:lstStyle/>
          <a:p>
            <a:pPr defTabSz="514350"/>
            <a:r>
              <a:rPr lang="en-US" sz="1575" dirty="0">
                <a:solidFill>
                  <a:prstClr val="black">
                    <a:lumMod val="75000"/>
                    <a:lumOff val="25000"/>
                  </a:prstClr>
                </a:solidFill>
                <a:latin typeface="Open Sans"/>
                <a:cs typeface="Open Sans"/>
              </a:rPr>
              <a:t>“..</a:t>
            </a:r>
            <a:r>
              <a:rPr lang="en-US" sz="1575" i="1" dirty="0">
                <a:solidFill>
                  <a:prstClr val="black">
                    <a:lumMod val="75000"/>
                    <a:lumOff val="25000"/>
                  </a:prstClr>
                </a:solidFill>
                <a:latin typeface="Open Sans"/>
                <a:cs typeface="Open Sans"/>
              </a:rPr>
              <a:t>individual medical consultations carried out sequentially </a:t>
            </a:r>
          </a:p>
          <a:p>
            <a:pPr defTabSz="514350"/>
            <a:r>
              <a:rPr lang="en-US" sz="1575" i="1" dirty="0">
                <a:solidFill>
                  <a:prstClr val="black">
                    <a:lumMod val="75000"/>
                    <a:lumOff val="25000"/>
                  </a:prstClr>
                </a:solidFill>
                <a:latin typeface="Open Sans"/>
                <a:cs typeface="Open Sans"/>
              </a:rPr>
              <a:t>with a number of patients, administered by a skilled </a:t>
            </a:r>
          </a:p>
          <a:p>
            <a:pPr defTabSz="514350"/>
            <a:r>
              <a:rPr lang="en-US" sz="1575" i="1" dirty="0">
                <a:solidFill>
                  <a:prstClr val="black">
                    <a:lumMod val="75000"/>
                    <a:lumOff val="25000"/>
                  </a:prstClr>
                </a:solidFill>
                <a:latin typeface="Open Sans"/>
                <a:cs typeface="Open Sans"/>
              </a:rPr>
              <a:t>Facilitator, with others with similar concerns</a:t>
            </a:r>
            <a:r>
              <a:rPr lang="en-US" sz="1575" dirty="0">
                <a:solidFill>
                  <a:prstClr val="black">
                    <a:lumMod val="75000"/>
                    <a:lumOff val="25000"/>
                  </a:prstClr>
                </a:solidFill>
                <a:latin typeface="Open Sans"/>
                <a:cs typeface="Open Sans"/>
              </a:rPr>
              <a:t> </a:t>
            </a:r>
            <a:r>
              <a:rPr lang="en-US" sz="1575" i="1" dirty="0">
                <a:solidFill>
                  <a:prstClr val="black">
                    <a:lumMod val="75000"/>
                    <a:lumOff val="25000"/>
                  </a:prstClr>
                </a:solidFill>
                <a:latin typeface="Open Sans"/>
                <a:cs typeface="Open Sans"/>
              </a:rPr>
              <a:t>listening </a:t>
            </a:r>
          </a:p>
          <a:p>
            <a:pPr defTabSz="514350"/>
            <a:r>
              <a:rPr lang="en-US" sz="1575" i="1" dirty="0">
                <a:solidFill>
                  <a:prstClr val="black">
                    <a:lumMod val="75000"/>
                    <a:lumOff val="25000"/>
                  </a:prstClr>
                </a:solidFill>
                <a:latin typeface="Open Sans"/>
                <a:cs typeface="Open Sans"/>
              </a:rPr>
              <a:t>and contributing. </a:t>
            </a:r>
            <a:r>
              <a:rPr lang="en-US" sz="1575" dirty="0">
                <a:solidFill>
                  <a:prstClr val="black">
                    <a:lumMod val="75000"/>
                    <a:lumOff val="25000"/>
                  </a:prstClr>
                </a:solidFill>
                <a:latin typeface="Open Sans"/>
                <a:cs typeface="Open Sans"/>
              </a:rPr>
              <a:t>”</a:t>
            </a:r>
          </a:p>
        </p:txBody>
      </p:sp>
      <p:grpSp>
        <p:nvGrpSpPr>
          <p:cNvPr id="2" name="Group 15"/>
          <p:cNvGrpSpPr/>
          <p:nvPr/>
        </p:nvGrpSpPr>
        <p:grpSpPr>
          <a:xfrm>
            <a:off x="2199410" y="3002560"/>
            <a:ext cx="4772893" cy="1202461"/>
            <a:chOff x="354059" y="4206866"/>
            <a:chExt cx="8485142" cy="2137708"/>
          </a:xfrm>
        </p:grpSpPr>
        <p:sp>
          <p:nvSpPr>
            <p:cNvPr id="7" name="TextBox 6"/>
            <p:cNvSpPr txBox="1"/>
            <p:nvPr/>
          </p:nvSpPr>
          <p:spPr>
            <a:xfrm>
              <a:off x="3496647" y="4730085"/>
              <a:ext cx="1815653" cy="595035"/>
            </a:xfrm>
            <a:prstGeom prst="rect">
              <a:avLst/>
            </a:prstGeom>
            <a:noFill/>
            <a:ln>
              <a:noFill/>
            </a:ln>
          </p:spPr>
          <p:txBody>
            <a:bodyPr wrap="none" rtlCol="0">
              <a:spAutoFit/>
            </a:bodyPr>
            <a:lstStyle/>
            <a:p>
              <a:pPr defTabSz="514350"/>
              <a:r>
                <a:rPr lang="en-US" sz="1575" b="1" dirty="0">
                  <a:solidFill>
                    <a:srgbClr val="9BBB59"/>
                  </a:solidFill>
                  <a:latin typeface="Calibri"/>
                </a:rPr>
                <a:t>Facilitator</a:t>
              </a:r>
              <a:endParaRPr lang="en-US" sz="1125" dirty="0">
                <a:solidFill>
                  <a:srgbClr val="9BBB59"/>
                </a:solidFill>
                <a:latin typeface="Calibri"/>
              </a:endParaRPr>
            </a:p>
          </p:txBody>
        </p:sp>
        <p:sp>
          <p:nvSpPr>
            <p:cNvPr id="8" name="TextBox 7"/>
            <p:cNvSpPr txBox="1"/>
            <p:nvPr/>
          </p:nvSpPr>
          <p:spPr>
            <a:xfrm>
              <a:off x="5993843" y="4730085"/>
              <a:ext cx="2467683" cy="595035"/>
            </a:xfrm>
            <a:prstGeom prst="rect">
              <a:avLst/>
            </a:prstGeom>
            <a:noFill/>
            <a:ln>
              <a:noFill/>
            </a:ln>
          </p:spPr>
          <p:txBody>
            <a:bodyPr wrap="none" rtlCol="0">
              <a:spAutoFit/>
            </a:bodyPr>
            <a:lstStyle/>
            <a:p>
              <a:pPr defTabSz="514350"/>
              <a:r>
                <a:rPr lang="en-US" sz="1575" b="1" dirty="0">
                  <a:solidFill>
                    <a:srgbClr val="9BBB59"/>
                  </a:solidFill>
                  <a:latin typeface="Calibri"/>
                </a:rPr>
                <a:t>Practice Nurse</a:t>
              </a:r>
              <a:endParaRPr lang="en-US" sz="1125" dirty="0">
                <a:solidFill>
                  <a:srgbClr val="9BBB59"/>
                </a:solidFill>
                <a:latin typeface="Calibri"/>
              </a:endParaRPr>
            </a:p>
          </p:txBody>
        </p:sp>
        <p:sp>
          <p:nvSpPr>
            <p:cNvPr id="9" name="TextBox 8"/>
            <p:cNvSpPr txBox="1"/>
            <p:nvPr/>
          </p:nvSpPr>
          <p:spPr>
            <a:xfrm>
              <a:off x="1151143" y="4725173"/>
              <a:ext cx="4033962" cy="595035"/>
            </a:xfrm>
            <a:prstGeom prst="rect">
              <a:avLst/>
            </a:prstGeom>
            <a:noFill/>
            <a:ln>
              <a:noFill/>
            </a:ln>
          </p:spPr>
          <p:txBody>
            <a:bodyPr wrap="square" rtlCol="0">
              <a:spAutoFit/>
            </a:bodyPr>
            <a:lstStyle/>
            <a:p>
              <a:pPr defTabSz="514350"/>
              <a:r>
                <a:rPr lang="en-US" sz="1575" b="1" dirty="0">
                  <a:solidFill>
                    <a:srgbClr val="9BBB59"/>
                  </a:solidFill>
                  <a:latin typeface="Calibri"/>
                </a:rPr>
                <a:t>     Doctor </a:t>
              </a:r>
              <a:endParaRPr lang="en-US" sz="1125" dirty="0">
                <a:solidFill>
                  <a:srgbClr val="9BBB59"/>
                </a:solidFill>
                <a:latin typeface="Calibri"/>
              </a:endParaRPr>
            </a:p>
          </p:txBody>
        </p:sp>
        <p:sp>
          <p:nvSpPr>
            <p:cNvPr id="12" name="TextBox 11"/>
            <p:cNvSpPr txBox="1"/>
            <p:nvPr/>
          </p:nvSpPr>
          <p:spPr>
            <a:xfrm>
              <a:off x="3496647" y="4206866"/>
              <a:ext cx="3484373" cy="595035"/>
            </a:xfrm>
            <a:prstGeom prst="rect">
              <a:avLst/>
            </a:prstGeom>
            <a:noFill/>
            <a:ln>
              <a:noFill/>
            </a:ln>
          </p:spPr>
          <p:txBody>
            <a:bodyPr wrap="none" rtlCol="0">
              <a:spAutoFit/>
            </a:bodyPr>
            <a:lstStyle/>
            <a:p>
              <a:pPr defTabSz="514350"/>
              <a:r>
                <a:rPr lang="en-US" sz="1575" b="1" dirty="0">
                  <a:solidFill>
                    <a:srgbClr val="9BBB59"/>
                  </a:solidFill>
                  <a:latin typeface="Calibri"/>
                </a:rPr>
                <a:t>SMA TEAM @ 90 min</a:t>
              </a:r>
              <a:endParaRPr lang="en-US" sz="1125" dirty="0">
                <a:solidFill>
                  <a:srgbClr val="9BBB59"/>
                </a:solidFill>
                <a:latin typeface="Calibri"/>
              </a:endParaRPr>
            </a:p>
          </p:txBody>
        </p:sp>
        <p:sp>
          <p:nvSpPr>
            <p:cNvPr id="13" name="TextBox 12"/>
            <p:cNvSpPr txBox="1"/>
            <p:nvPr/>
          </p:nvSpPr>
          <p:spPr>
            <a:xfrm>
              <a:off x="3420446" y="5476818"/>
              <a:ext cx="2181566" cy="595035"/>
            </a:xfrm>
            <a:prstGeom prst="rect">
              <a:avLst/>
            </a:prstGeom>
            <a:noFill/>
            <a:ln>
              <a:noFill/>
            </a:ln>
          </p:spPr>
          <p:txBody>
            <a:bodyPr wrap="none" rtlCol="0">
              <a:spAutoFit/>
            </a:bodyPr>
            <a:lstStyle/>
            <a:p>
              <a:pPr defTabSz="514350"/>
              <a:r>
                <a:rPr lang="en-US" sz="1575" b="1" dirty="0">
                  <a:solidFill>
                    <a:srgbClr val="9BBB59"/>
                  </a:solidFill>
                  <a:latin typeface="Calibri"/>
                </a:rPr>
                <a:t>Documenter</a:t>
              </a:r>
              <a:endParaRPr lang="en-US" sz="1125" dirty="0">
                <a:solidFill>
                  <a:srgbClr val="9BBB59"/>
                </a:solidFill>
                <a:latin typeface="Calibri"/>
              </a:endParaRPr>
            </a:p>
          </p:txBody>
        </p:sp>
        <p:sp>
          <p:nvSpPr>
            <p:cNvPr id="14" name="Oval 13"/>
            <p:cNvSpPr/>
            <p:nvPr/>
          </p:nvSpPr>
          <p:spPr>
            <a:xfrm>
              <a:off x="354059" y="4232266"/>
              <a:ext cx="8485142" cy="2112308"/>
            </a:xfrm>
            <a:prstGeom prst="ellipse">
              <a:avLst/>
            </a:prstGeom>
            <a:noFill/>
            <a:ln w="38100" cap="flat" cmpd="sng" algn="ctr">
              <a:solidFill>
                <a:schemeClr val="accent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514350"/>
              <a:endParaRPr lang="en-US" sz="788">
                <a:solidFill>
                  <a:prstClr val="white"/>
                </a:solidFill>
                <a:latin typeface="Calibri"/>
              </a:endParaRPr>
            </a:p>
          </p:txBody>
        </p:sp>
      </p:grpSp>
      <p:sp>
        <p:nvSpPr>
          <p:cNvPr id="15" name="TextBox 14"/>
          <p:cNvSpPr txBox="1"/>
          <p:nvPr/>
        </p:nvSpPr>
        <p:spPr>
          <a:xfrm>
            <a:off x="2800350" y="314325"/>
            <a:ext cx="3873242" cy="830997"/>
          </a:xfrm>
          <a:prstGeom prst="rect">
            <a:avLst/>
          </a:prstGeom>
          <a:noFill/>
        </p:spPr>
        <p:txBody>
          <a:bodyPr wrap="square" rtlCol="0">
            <a:spAutoFit/>
          </a:bodyPr>
          <a:lstStyle/>
          <a:p>
            <a:pPr algn="ctr" defTabSz="514350"/>
            <a:r>
              <a:rPr lang="en-US" sz="2400" dirty="0">
                <a:solidFill>
                  <a:srgbClr val="9BBB59"/>
                </a:solidFill>
                <a:latin typeface="Open Sans"/>
                <a:cs typeface="Open Sans"/>
              </a:rPr>
              <a:t>4. Procedures- The Action</a:t>
            </a:r>
          </a:p>
          <a:p>
            <a:pPr algn="ctr" defTabSz="514350"/>
            <a:r>
              <a:rPr lang="en-US" sz="2400" dirty="0">
                <a:solidFill>
                  <a:srgbClr val="9BBB59"/>
                </a:solidFill>
                <a:latin typeface="Open Sans"/>
                <a:cs typeface="Open Sans"/>
              </a:rPr>
              <a:t>Shared Medical Appointment</a:t>
            </a:r>
          </a:p>
        </p:txBody>
      </p:sp>
      <p:sp>
        <p:nvSpPr>
          <p:cNvPr id="16" name="Oval 15"/>
          <p:cNvSpPr/>
          <p:nvPr/>
        </p:nvSpPr>
        <p:spPr>
          <a:xfrm>
            <a:off x="2699049" y="3232673"/>
            <a:ext cx="2306981" cy="545760"/>
          </a:xfrm>
          <a:prstGeom prst="ellipse">
            <a:avLst/>
          </a:prstGeom>
          <a:noFill/>
          <a:ln w="38100" cap="flat" cmpd="sng" algn="ctr">
            <a:solidFill>
              <a:schemeClr val="accent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514350"/>
            <a:endParaRPr lang="en-US" sz="788">
              <a:solidFill>
                <a:prstClr val="white"/>
              </a:solidFill>
              <a:latin typeface="Calibri"/>
            </a:endParaRPr>
          </a:p>
        </p:txBody>
      </p:sp>
      <p:sp>
        <p:nvSpPr>
          <p:cNvPr id="3" name="TextBox 2">
            <a:extLst>
              <a:ext uri="{FF2B5EF4-FFF2-40B4-BE49-F238E27FC236}">
                <a16:creationId xmlns:a16="http://schemas.microsoft.com/office/drawing/2014/main" id="{DEF31918-362C-41EC-AE55-D307DDD4166B}"/>
              </a:ext>
            </a:extLst>
          </p:cNvPr>
          <p:cNvSpPr txBox="1"/>
          <p:nvPr/>
        </p:nvSpPr>
        <p:spPr>
          <a:xfrm rot="20494859">
            <a:off x="2286612" y="2879372"/>
            <a:ext cx="829266" cy="553998"/>
          </a:xfrm>
          <a:prstGeom prst="rect">
            <a:avLst/>
          </a:prstGeom>
          <a:noFill/>
        </p:spPr>
        <p:txBody>
          <a:bodyPr wrap="square" rtlCol="0">
            <a:spAutoFit/>
          </a:bodyPr>
          <a:lstStyle/>
          <a:p>
            <a:pPr defTabSz="514350"/>
            <a:r>
              <a:rPr lang="en-AU" sz="1500" dirty="0">
                <a:solidFill>
                  <a:srgbClr val="9BBB59">
                    <a:lumMod val="75000"/>
                  </a:srgbClr>
                </a:solidFill>
                <a:latin typeface="Calibri"/>
              </a:rPr>
              <a:t>8-15  pts</a:t>
            </a:r>
          </a:p>
        </p:txBody>
      </p:sp>
    </p:spTree>
    <p:extLst>
      <p:ext uri="{BB962C8B-B14F-4D97-AF65-F5344CB8AC3E}">
        <p14:creationId xmlns:p14="http://schemas.microsoft.com/office/powerpoint/2010/main" val="161897479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25400" y="513498"/>
            <a:ext cx="2715808" cy="461665"/>
          </a:xfrm>
          <a:prstGeom prst="rect">
            <a:avLst/>
          </a:prstGeom>
          <a:noFill/>
        </p:spPr>
        <p:txBody>
          <a:bodyPr wrap="none" rtlCol="0">
            <a:spAutoFit/>
          </a:bodyPr>
          <a:lstStyle/>
          <a:p>
            <a:pPr defTabSz="342900">
              <a:defRPr/>
            </a:pPr>
            <a:r>
              <a:rPr lang="en-US" sz="2400" b="1" dirty="0">
                <a:solidFill>
                  <a:schemeClr val="accent3"/>
                </a:solidFill>
                <a:latin typeface="Calibri"/>
              </a:rPr>
              <a:t>Outline of Session 1</a:t>
            </a:r>
          </a:p>
        </p:txBody>
      </p:sp>
      <p:sp>
        <p:nvSpPr>
          <p:cNvPr id="5" name="TextBox 4"/>
          <p:cNvSpPr txBox="1"/>
          <p:nvPr/>
        </p:nvSpPr>
        <p:spPr>
          <a:xfrm>
            <a:off x="1755828" y="1163288"/>
            <a:ext cx="5790303" cy="369332"/>
          </a:xfrm>
          <a:prstGeom prst="rect">
            <a:avLst/>
          </a:prstGeom>
          <a:noFill/>
        </p:spPr>
        <p:txBody>
          <a:bodyPr wrap="none" rtlCol="0">
            <a:spAutoFit/>
          </a:bodyPr>
          <a:lstStyle/>
          <a:p>
            <a:pPr defTabSz="342900">
              <a:defRPr/>
            </a:pPr>
            <a:r>
              <a:rPr lang="en-US" dirty="0">
                <a:solidFill>
                  <a:schemeClr val="tx1">
                    <a:lumMod val="65000"/>
                    <a:lumOff val="35000"/>
                  </a:schemeClr>
                </a:solidFill>
                <a:latin typeface="Calibri"/>
              </a:rPr>
              <a:t>1. Background/rationale for a new approach in primary care</a:t>
            </a:r>
          </a:p>
        </p:txBody>
      </p:sp>
      <p:sp>
        <p:nvSpPr>
          <p:cNvPr id="6" name="TextBox 5"/>
          <p:cNvSpPr txBox="1"/>
          <p:nvPr/>
        </p:nvSpPr>
        <p:spPr>
          <a:xfrm>
            <a:off x="1755828" y="1737785"/>
            <a:ext cx="5734840" cy="369332"/>
          </a:xfrm>
          <a:prstGeom prst="rect">
            <a:avLst/>
          </a:prstGeom>
          <a:noFill/>
        </p:spPr>
        <p:txBody>
          <a:bodyPr wrap="none" rtlCol="0">
            <a:spAutoFit/>
          </a:bodyPr>
          <a:lstStyle/>
          <a:p>
            <a:pPr defTabSz="342900">
              <a:defRPr/>
            </a:pPr>
            <a:r>
              <a:rPr lang="en-US" dirty="0">
                <a:solidFill>
                  <a:srgbClr val="0070C0"/>
                </a:solidFill>
                <a:latin typeface="Calibri"/>
              </a:rPr>
              <a:t>2. SMAs and where they fit in chronic disease management</a:t>
            </a:r>
          </a:p>
        </p:txBody>
      </p:sp>
      <p:sp>
        <p:nvSpPr>
          <p:cNvPr id="9" name="TextBox 8"/>
          <p:cNvSpPr txBox="1"/>
          <p:nvPr/>
        </p:nvSpPr>
        <p:spPr>
          <a:xfrm>
            <a:off x="1755828" y="2248584"/>
            <a:ext cx="5802839" cy="646331"/>
          </a:xfrm>
          <a:prstGeom prst="rect">
            <a:avLst/>
          </a:prstGeom>
          <a:noFill/>
        </p:spPr>
        <p:txBody>
          <a:bodyPr wrap="square" rtlCol="0">
            <a:spAutoFit/>
          </a:bodyPr>
          <a:lstStyle/>
          <a:p>
            <a:pPr defTabSz="342900">
              <a:defRPr/>
            </a:pPr>
            <a:r>
              <a:rPr lang="en-US" dirty="0">
                <a:solidFill>
                  <a:schemeClr val="tx1">
                    <a:lumMod val="65000"/>
                    <a:lumOff val="35000"/>
                  </a:schemeClr>
                </a:solidFill>
                <a:latin typeface="Calibri"/>
              </a:rPr>
              <a:t>3. </a:t>
            </a:r>
            <a:r>
              <a:rPr lang="en-GB" dirty="0">
                <a:solidFill>
                  <a:schemeClr val="tx1">
                    <a:lumMod val="65000"/>
                    <a:lumOff val="35000"/>
                  </a:schemeClr>
                </a:solidFill>
                <a:latin typeface="Calibri"/>
              </a:rPr>
              <a:t> Outcomes, incomes, benefits and perceived barriers to running SMAs in your practice</a:t>
            </a:r>
            <a:r>
              <a:rPr lang="en-US" dirty="0">
                <a:solidFill>
                  <a:schemeClr val="tx1">
                    <a:lumMod val="65000"/>
                    <a:lumOff val="35000"/>
                  </a:schemeClr>
                </a:solidFill>
                <a:latin typeface="Calibri"/>
              </a:rPr>
              <a:t> </a:t>
            </a:r>
          </a:p>
        </p:txBody>
      </p:sp>
    </p:spTree>
    <p:extLst>
      <p:ext uri="{BB962C8B-B14F-4D97-AF65-F5344CB8AC3E}">
        <p14:creationId xmlns:p14="http://schemas.microsoft.com/office/powerpoint/2010/main" val="23719262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noChangeArrowheads="1"/>
          </p:cNvPicPr>
          <p:nvPr/>
        </p:nvPicPr>
        <p:blipFill>
          <a:blip r:embed="rId2" cstate="print"/>
          <a:srcRect/>
          <a:stretch>
            <a:fillRect/>
          </a:stretch>
        </p:blipFill>
        <p:spPr bwMode="auto">
          <a:xfrm>
            <a:off x="2911022" y="2382878"/>
            <a:ext cx="2970698" cy="1913055"/>
          </a:xfrm>
          <a:prstGeom prst="rect">
            <a:avLst/>
          </a:prstGeom>
          <a:noFill/>
          <a:ln w="9525">
            <a:solidFill>
              <a:schemeClr val="tx1"/>
            </a:solidFill>
            <a:miter lim="800000"/>
            <a:headEnd/>
            <a:tailEnd/>
          </a:ln>
        </p:spPr>
      </p:pic>
      <p:cxnSp>
        <p:nvCxnSpPr>
          <p:cNvPr id="6" name="Straight Connector 5"/>
          <p:cNvCxnSpPr/>
          <p:nvPr/>
        </p:nvCxnSpPr>
        <p:spPr>
          <a:xfrm>
            <a:off x="1968502" y="1638427"/>
            <a:ext cx="4853215" cy="18143"/>
          </a:xfrm>
          <a:prstGeom prst="line">
            <a:avLst/>
          </a:prstGeom>
          <a:ln w="381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394544" y="939642"/>
            <a:ext cx="1690784" cy="1118255"/>
          </a:xfrm>
          <a:prstGeom prst="rect">
            <a:avLst/>
          </a:prstGeom>
          <a:noFill/>
        </p:spPr>
        <p:txBody>
          <a:bodyPr wrap="none" rtlCol="0">
            <a:spAutoFit/>
          </a:bodyPr>
          <a:lstStyle/>
          <a:p>
            <a:pPr>
              <a:lnSpc>
                <a:spcPts val="2010"/>
              </a:lnSpc>
            </a:pPr>
            <a:r>
              <a:rPr lang="en-US" b="1" dirty="0">
                <a:solidFill>
                  <a:srgbClr val="FF0000"/>
                </a:solidFill>
              </a:rPr>
              <a:t>Clinical</a:t>
            </a:r>
          </a:p>
          <a:p>
            <a:pPr>
              <a:lnSpc>
                <a:spcPts val="2010"/>
              </a:lnSpc>
            </a:pPr>
            <a:r>
              <a:rPr lang="en-US" b="1" dirty="0">
                <a:solidFill>
                  <a:srgbClr val="FF0000"/>
                </a:solidFill>
              </a:rPr>
              <a:t>care</a:t>
            </a:r>
          </a:p>
          <a:p>
            <a:pPr>
              <a:lnSpc>
                <a:spcPts val="2010"/>
              </a:lnSpc>
            </a:pPr>
            <a:r>
              <a:rPr lang="en-US" b="1" dirty="0">
                <a:solidFill>
                  <a:srgbClr val="FF0000"/>
                </a:solidFill>
              </a:rPr>
              <a:t>(1:1)</a:t>
            </a:r>
          </a:p>
          <a:p>
            <a:pPr>
              <a:lnSpc>
                <a:spcPts val="2010"/>
              </a:lnSpc>
            </a:pPr>
            <a:r>
              <a:rPr lang="en-US" b="1" dirty="0">
                <a:solidFill>
                  <a:srgbClr val="FF0000"/>
                </a:solidFill>
              </a:rPr>
              <a:t>1 Doc; 1 Patient</a:t>
            </a:r>
          </a:p>
        </p:txBody>
      </p:sp>
      <p:cxnSp>
        <p:nvCxnSpPr>
          <p:cNvPr id="11" name="Straight Connector 10"/>
          <p:cNvCxnSpPr/>
          <p:nvPr/>
        </p:nvCxnSpPr>
        <p:spPr>
          <a:xfrm rot="5400000">
            <a:off x="4277477" y="1642666"/>
            <a:ext cx="262479" cy="1192"/>
          </a:xfrm>
          <a:prstGeom prst="line">
            <a:avLst/>
          </a:prstGeom>
          <a:ln w="381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a:off x="1837858" y="1625727"/>
            <a:ext cx="262479" cy="1192"/>
          </a:xfrm>
          <a:prstGeom prst="line">
            <a:avLst/>
          </a:prstGeom>
          <a:ln w="381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5400000">
            <a:off x="6691073" y="1655975"/>
            <a:ext cx="262479" cy="1192"/>
          </a:xfrm>
          <a:prstGeom prst="line">
            <a:avLst/>
          </a:prstGeom>
          <a:ln w="381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3526648" y="920599"/>
            <a:ext cx="1957524" cy="1374735"/>
          </a:xfrm>
          <a:prstGeom prst="rect">
            <a:avLst/>
          </a:prstGeom>
          <a:noFill/>
        </p:spPr>
        <p:txBody>
          <a:bodyPr wrap="none" rtlCol="0">
            <a:spAutoFit/>
          </a:bodyPr>
          <a:lstStyle/>
          <a:p>
            <a:pPr>
              <a:lnSpc>
                <a:spcPts val="2010"/>
              </a:lnSpc>
            </a:pPr>
            <a:r>
              <a:rPr lang="en-US" b="1" dirty="0">
                <a:solidFill>
                  <a:srgbClr val="CCFFCC"/>
                </a:solidFill>
              </a:rPr>
              <a:t>  </a:t>
            </a:r>
            <a:r>
              <a:rPr lang="en-US" b="1" dirty="0">
                <a:solidFill>
                  <a:srgbClr val="002060"/>
                </a:solidFill>
              </a:rPr>
              <a:t>Shared Medical</a:t>
            </a:r>
          </a:p>
          <a:p>
            <a:pPr>
              <a:lnSpc>
                <a:spcPts val="2010"/>
              </a:lnSpc>
            </a:pPr>
            <a:r>
              <a:rPr lang="en-US" b="1" dirty="0">
                <a:solidFill>
                  <a:srgbClr val="002060"/>
                </a:solidFill>
              </a:rPr>
              <a:t>   Appointments</a:t>
            </a:r>
          </a:p>
          <a:p>
            <a:pPr>
              <a:lnSpc>
                <a:spcPts val="2010"/>
              </a:lnSpc>
            </a:pPr>
            <a:endParaRPr lang="en-US" b="1" dirty="0">
              <a:solidFill>
                <a:srgbClr val="002060"/>
              </a:solidFill>
            </a:endParaRPr>
          </a:p>
          <a:p>
            <a:pPr>
              <a:lnSpc>
                <a:spcPts val="2010"/>
              </a:lnSpc>
            </a:pPr>
            <a:r>
              <a:rPr lang="en-US" b="1" dirty="0">
                <a:solidFill>
                  <a:srgbClr val="002060"/>
                </a:solidFill>
              </a:rPr>
              <a:t>1 Doc; 1 Facilitator</a:t>
            </a:r>
          </a:p>
          <a:p>
            <a:pPr>
              <a:lnSpc>
                <a:spcPts val="2010"/>
              </a:lnSpc>
            </a:pPr>
            <a:r>
              <a:rPr lang="en-US" b="1" dirty="0">
                <a:solidFill>
                  <a:srgbClr val="002060"/>
                </a:solidFill>
              </a:rPr>
              <a:t>     6-12 patients</a:t>
            </a:r>
          </a:p>
        </p:txBody>
      </p:sp>
      <p:sp>
        <p:nvSpPr>
          <p:cNvPr id="16" name="TextBox 15"/>
          <p:cNvSpPr txBox="1"/>
          <p:nvPr/>
        </p:nvSpPr>
        <p:spPr>
          <a:xfrm>
            <a:off x="6320806" y="920599"/>
            <a:ext cx="1619251" cy="1374735"/>
          </a:xfrm>
          <a:prstGeom prst="rect">
            <a:avLst/>
          </a:prstGeom>
          <a:noFill/>
        </p:spPr>
        <p:txBody>
          <a:bodyPr wrap="square" rtlCol="0">
            <a:spAutoFit/>
          </a:bodyPr>
          <a:lstStyle/>
          <a:p>
            <a:pPr>
              <a:lnSpc>
                <a:spcPts val="2010"/>
              </a:lnSpc>
            </a:pPr>
            <a:r>
              <a:rPr lang="en-US" b="1" dirty="0">
                <a:solidFill>
                  <a:srgbClr val="00B050"/>
                </a:solidFill>
              </a:rPr>
              <a:t>       Group</a:t>
            </a:r>
          </a:p>
          <a:p>
            <a:pPr>
              <a:lnSpc>
                <a:spcPts val="2010"/>
              </a:lnSpc>
            </a:pPr>
            <a:r>
              <a:rPr lang="en-US" b="1" dirty="0">
                <a:solidFill>
                  <a:srgbClr val="00B050"/>
                </a:solidFill>
              </a:rPr>
              <a:t>       education</a:t>
            </a:r>
          </a:p>
          <a:p>
            <a:pPr>
              <a:lnSpc>
                <a:spcPts val="2010"/>
              </a:lnSpc>
            </a:pPr>
            <a:r>
              <a:rPr lang="en-US" b="1" dirty="0">
                <a:solidFill>
                  <a:srgbClr val="00B050"/>
                </a:solidFill>
              </a:rPr>
              <a:t>            (1:X)</a:t>
            </a:r>
          </a:p>
          <a:p>
            <a:pPr>
              <a:lnSpc>
                <a:spcPts val="2010"/>
              </a:lnSpc>
            </a:pPr>
            <a:r>
              <a:rPr lang="en-US" b="1" dirty="0">
                <a:solidFill>
                  <a:srgbClr val="00B050"/>
                </a:solidFill>
              </a:rPr>
              <a:t>    1 Educator;</a:t>
            </a:r>
          </a:p>
          <a:p>
            <a:pPr>
              <a:lnSpc>
                <a:spcPts val="2010"/>
              </a:lnSpc>
            </a:pPr>
            <a:r>
              <a:rPr lang="en-US" b="1" dirty="0">
                <a:solidFill>
                  <a:srgbClr val="00B050"/>
                </a:solidFill>
              </a:rPr>
              <a:t> 15-20 patients</a:t>
            </a:r>
          </a:p>
        </p:txBody>
      </p:sp>
      <p:sp>
        <p:nvSpPr>
          <p:cNvPr id="18" name="TextBox 17"/>
          <p:cNvSpPr txBox="1"/>
          <p:nvPr/>
        </p:nvSpPr>
        <p:spPr>
          <a:xfrm>
            <a:off x="3038865" y="267543"/>
            <a:ext cx="2741969" cy="553998"/>
          </a:xfrm>
          <a:prstGeom prst="rect">
            <a:avLst/>
          </a:prstGeom>
          <a:noFill/>
        </p:spPr>
        <p:txBody>
          <a:bodyPr wrap="none" rtlCol="0">
            <a:spAutoFit/>
          </a:bodyPr>
          <a:lstStyle/>
          <a:p>
            <a:r>
              <a:rPr lang="en-US" sz="3000" b="1" dirty="0">
                <a:solidFill>
                  <a:srgbClr val="002060"/>
                </a:solidFill>
              </a:rPr>
              <a:t>Where SMAs Fit</a:t>
            </a:r>
          </a:p>
        </p:txBody>
      </p:sp>
      <p:sp>
        <p:nvSpPr>
          <p:cNvPr id="2" name="TextBox 1">
            <a:extLst>
              <a:ext uri="{FF2B5EF4-FFF2-40B4-BE49-F238E27FC236}">
                <a16:creationId xmlns:a16="http://schemas.microsoft.com/office/drawing/2014/main" id="{E851138D-B473-3543-9F86-129D621DBB55}"/>
              </a:ext>
            </a:extLst>
          </p:cNvPr>
          <p:cNvSpPr txBox="1"/>
          <p:nvPr/>
        </p:nvSpPr>
        <p:spPr>
          <a:xfrm>
            <a:off x="4283436" y="4622042"/>
            <a:ext cx="4853215" cy="276999"/>
          </a:xfrm>
          <a:prstGeom prst="rect">
            <a:avLst/>
          </a:prstGeom>
          <a:noFill/>
        </p:spPr>
        <p:txBody>
          <a:bodyPr wrap="square" rtlCol="0">
            <a:spAutoFit/>
          </a:bodyPr>
          <a:lstStyle/>
          <a:p>
            <a:r>
              <a:rPr lang="en-AU" sz="1200" dirty="0"/>
              <a:t>Egger et al., Aust Fam Physician. 2014 Mar; 43(3):151-4.</a:t>
            </a:r>
            <a:endParaRPr lang="en-US" sz="12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989186" y="320162"/>
            <a:ext cx="2649380" cy="461665"/>
          </a:xfrm>
          <a:prstGeom prst="rect">
            <a:avLst/>
          </a:prstGeom>
          <a:noFill/>
        </p:spPr>
        <p:txBody>
          <a:bodyPr wrap="none" rtlCol="0">
            <a:spAutoFit/>
          </a:bodyPr>
          <a:lstStyle/>
          <a:p>
            <a:r>
              <a:rPr lang="en-US" sz="2400" b="1" dirty="0">
                <a:solidFill>
                  <a:schemeClr val="accent3"/>
                </a:solidFill>
              </a:rPr>
              <a:t>Learning Outcomes</a:t>
            </a:r>
          </a:p>
        </p:txBody>
      </p:sp>
      <p:sp>
        <p:nvSpPr>
          <p:cNvPr id="2" name="TextBox 1">
            <a:extLst>
              <a:ext uri="{FF2B5EF4-FFF2-40B4-BE49-F238E27FC236}">
                <a16:creationId xmlns:a16="http://schemas.microsoft.com/office/drawing/2014/main" id="{6D636FE0-9F82-4447-9D42-0FB06AE4BB08}"/>
              </a:ext>
            </a:extLst>
          </p:cNvPr>
          <p:cNvSpPr txBox="1"/>
          <p:nvPr/>
        </p:nvSpPr>
        <p:spPr>
          <a:xfrm>
            <a:off x="841003" y="923873"/>
            <a:ext cx="7185891" cy="4308872"/>
          </a:xfrm>
          <a:prstGeom prst="rect">
            <a:avLst/>
          </a:prstGeom>
          <a:noFill/>
        </p:spPr>
        <p:txBody>
          <a:bodyPr wrap="square" rtlCol="0">
            <a:spAutoFit/>
          </a:bodyPr>
          <a:lstStyle/>
          <a:p>
            <a:pPr marL="342900" indent="-342900">
              <a:buFont typeface="+mj-lt"/>
              <a:buAutoNum type="arabicPeriod"/>
            </a:pPr>
            <a:r>
              <a:rPr lang="en-US" sz="1700" dirty="0">
                <a:solidFill>
                  <a:schemeClr val="tx1">
                    <a:lumMod val="65000"/>
                    <a:lumOff val="35000"/>
                  </a:schemeClr>
                </a:solidFill>
              </a:rPr>
              <a:t>Outline the conditions and situations for which SMAs have been used effectively according to the literature.</a:t>
            </a:r>
          </a:p>
          <a:p>
            <a:pPr marL="342900" indent="-342900">
              <a:buFont typeface="+mj-lt"/>
              <a:buAutoNum type="arabicPeriod"/>
            </a:pPr>
            <a:endParaRPr lang="en-US" sz="1700" dirty="0">
              <a:solidFill>
                <a:schemeClr val="tx1">
                  <a:lumMod val="65000"/>
                  <a:lumOff val="35000"/>
                </a:schemeClr>
              </a:solidFill>
            </a:endParaRPr>
          </a:p>
          <a:p>
            <a:pPr marL="342900" indent="-342900">
              <a:buFont typeface="+mj-lt"/>
              <a:buAutoNum type="arabicPeriod"/>
            </a:pPr>
            <a:r>
              <a:rPr lang="en-US" sz="1700" dirty="0">
                <a:solidFill>
                  <a:schemeClr val="tx1">
                    <a:lumMod val="65000"/>
                    <a:lumOff val="35000"/>
                  </a:schemeClr>
                </a:solidFill>
              </a:rPr>
              <a:t>Explain what an SMA is and how it differs from traditional 1:1 consultations and group education.</a:t>
            </a:r>
          </a:p>
          <a:p>
            <a:pPr marL="342900" indent="-342900">
              <a:buFont typeface="+mj-lt"/>
              <a:buAutoNum type="arabicPeriod"/>
            </a:pPr>
            <a:endParaRPr lang="en-US" sz="1700" dirty="0">
              <a:solidFill>
                <a:schemeClr val="tx1">
                  <a:lumMod val="65000"/>
                  <a:lumOff val="35000"/>
                </a:schemeClr>
              </a:solidFill>
            </a:endParaRPr>
          </a:p>
          <a:p>
            <a:pPr marL="342900" indent="-342900">
              <a:buFont typeface="+mj-lt"/>
              <a:buAutoNum type="arabicPeriod"/>
            </a:pPr>
            <a:r>
              <a:rPr lang="en-US" sz="1700" dirty="0">
                <a:solidFill>
                  <a:schemeClr val="tx1">
                    <a:lumMod val="65000"/>
                    <a:lumOff val="35000"/>
                  </a:schemeClr>
                </a:solidFill>
              </a:rPr>
              <a:t>Differentiate the role of the doctor, the facilitator and the optional documenter in the SMA process.</a:t>
            </a:r>
          </a:p>
          <a:p>
            <a:pPr marL="342900" indent="-342900">
              <a:buFont typeface="+mj-lt"/>
              <a:buAutoNum type="arabicPeriod"/>
            </a:pPr>
            <a:endParaRPr lang="en-US" sz="1700" dirty="0">
              <a:solidFill>
                <a:schemeClr val="tx1">
                  <a:lumMod val="65000"/>
                  <a:lumOff val="35000"/>
                </a:schemeClr>
              </a:solidFill>
            </a:endParaRPr>
          </a:p>
          <a:p>
            <a:pPr marL="342900" indent="-342900">
              <a:buFont typeface="+mj-lt"/>
              <a:buAutoNum type="arabicPeriod"/>
            </a:pPr>
            <a:r>
              <a:rPr lang="en-US" sz="1700" dirty="0" err="1">
                <a:solidFill>
                  <a:schemeClr val="tx1">
                    <a:lumMod val="65000"/>
                    <a:lumOff val="35000"/>
                  </a:schemeClr>
                </a:solidFill>
              </a:rPr>
              <a:t>Analyse</a:t>
            </a:r>
            <a:r>
              <a:rPr lang="en-US" sz="1700" dirty="0">
                <a:solidFill>
                  <a:schemeClr val="tx1">
                    <a:lumMod val="65000"/>
                    <a:lumOff val="35000"/>
                  </a:schemeClr>
                </a:solidFill>
              </a:rPr>
              <a:t> the perceived barriers/challenges associated with the implementation and delivery of SMAs.</a:t>
            </a:r>
          </a:p>
          <a:p>
            <a:pPr marL="342900" indent="-342900">
              <a:buFont typeface="+mj-lt"/>
              <a:buAutoNum type="arabicPeriod"/>
            </a:pPr>
            <a:endParaRPr lang="en-US" sz="1700" dirty="0">
              <a:solidFill>
                <a:schemeClr val="tx1">
                  <a:lumMod val="65000"/>
                  <a:lumOff val="35000"/>
                </a:schemeClr>
              </a:solidFill>
            </a:endParaRPr>
          </a:p>
          <a:p>
            <a:pPr marL="342900" indent="-342900">
              <a:buFont typeface="+mj-lt"/>
              <a:buAutoNum type="arabicPeriod"/>
            </a:pPr>
            <a:r>
              <a:rPr lang="en-US" sz="1700" dirty="0">
                <a:solidFill>
                  <a:schemeClr val="tx1">
                    <a:lumMod val="65000"/>
                    <a:lumOff val="35000"/>
                  </a:schemeClr>
                </a:solidFill>
              </a:rPr>
              <a:t>Conduct a ‘continuous improvement’ SMA debrief to systematically address any safety concerns, identify knowledge gaps and areas for improvement.</a:t>
            </a:r>
          </a:p>
          <a:p>
            <a:pPr marL="342900" indent="-342900">
              <a:buFont typeface="+mj-lt"/>
              <a:buAutoNum type="arabicPeriod"/>
            </a:pPr>
            <a:endParaRPr lang="en-US" dirty="0"/>
          </a:p>
          <a:p>
            <a:endParaRPr lang="en-US" dirty="0"/>
          </a:p>
        </p:txBody>
      </p:sp>
    </p:spTree>
    <p:extLst>
      <p:ext uri="{BB962C8B-B14F-4D97-AF65-F5344CB8AC3E}">
        <p14:creationId xmlns:p14="http://schemas.microsoft.com/office/powerpoint/2010/main" val="21090128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99026" y="1609123"/>
            <a:ext cx="6545948" cy="1777410"/>
          </a:xfrm>
          <a:prstGeom prst="rect">
            <a:avLst/>
          </a:prstGeom>
          <a:noFill/>
        </p:spPr>
        <p:txBody>
          <a:bodyPr wrap="square" rtlCol="0">
            <a:spAutoFit/>
          </a:bodyPr>
          <a:lstStyle/>
          <a:p>
            <a:pPr algn="ctr"/>
            <a:r>
              <a:rPr lang="en-AU" b="1" dirty="0">
                <a:solidFill>
                  <a:srgbClr val="002060"/>
                </a:solidFill>
              </a:rPr>
              <a:t>“SMAs are like ‘Medical </a:t>
            </a:r>
            <a:r>
              <a:rPr lang="en-AU" b="1" dirty="0" err="1">
                <a:solidFill>
                  <a:srgbClr val="002060"/>
                </a:solidFill>
              </a:rPr>
              <a:t>Moais</a:t>
            </a:r>
            <a:r>
              <a:rPr lang="en-AU" b="1" dirty="0">
                <a:solidFill>
                  <a:srgbClr val="002060"/>
                </a:solidFill>
              </a:rPr>
              <a:t>’” </a:t>
            </a:r>
          </a:p>
          <a:p>
            <a:pPr algn="ctr"/>
            <a:endParaRPr lang="en-AU" b="1" dirty="0">
              <a:solidFill>
                <a:srgbClr val="002060"/>
              </a:solidFill>
            </a:endParaRPr>
          </a:p>
          <a:p>
            <a:pPr algn="ctr"/>
            <a:r>
              <a:rPr lang="en-AU" b="1" dirty="0">
                <a:solidFill>
                  <a:srgbClr val="002060"/>
                </a:solidFill>
              </a:rPr>
              <a:t> Dr Rob Lawson, CEO; BSLM</a:t>
            </a:r>
          </a:p>
          <a:p>
            <a:pPr algn="ctr"/>
            <a:endParaRPr lang="en-AU" sz="1200" dirty="0">
              <a:solidFill>
                <a:srgbClr val="002060"/>
              </a:solidFill>
            </a:endParaRPr>
          </a:p>
          <a:p>
            <a:pPr algn="ctr"/>
            <a:endParaRPr lang="en-AU" sz="1350" dirty="0">
              <a:solidFill>
                <a:srgbClr val="002060"/>
              </a:solidFill>
            </a:endParaRPr>
          </a:p>
          <a:p>
            <a:pPr algn="ctr"/>
            <a:r>
              <a:rPr lang="en-AU" sz="1500" dirty="0">
                <a:solidFill>
                  <a:srgbClr val="002060"/>
                </a:solidFill>
              </a:rPr>
              <a:t>(</a:t>
            </a:r>
            <a:r>
              <a:rPr lang="en-AU" sz="1500" dirty="0" err="1">
                <a:solidFill>
                  <a:srgbClr val="002060"/>
                </a:solidFill>
              </a:rPr>
              <a:t>Moai</a:t>
            </a:r>
            <a:r>
              <a:rPr lang="en-AU" sz="1500" dirty="0">
                <a:solidFill>
                  <a:srgbClr val="002060"/>
                </a:solidFill>
              </a:rPr>
              <a:t> is Japanese for ‘</a:t>
            </a:r>
            <a:r>
              <a:rPr lang="en-AU" sz="1500" i="1" dirty="0">
                <a:solidFill>
                  <a:srgbClr val="002060"/>
                </a:solidFill>
              </a:rPr>
              <a:t>meeting for a common purpose</a:t>
            </a:r>
            <a:r>
              <a:rPr lang="en-AU" sz="1500" dirty="0">
                <a:solidFill>
                  <a:srgbClr val="002060"/>
                </a:solidFill>
              </a:rPr>
              <a:t>’. The term comes from social support groups in Okinawa)</a:t>
            </a:r>
            <a:endParaRPr lang="en-GB" sz="1500" dirty="0">
              <a:solidFill>
                <a:srgbClr val="002060"/>
              </a:solidFill>
            </a:endParaRPr>
          </a:p>
        </p:txBody>
      </p:sp>
    </p:spTree>
    <p:extLst>
      <p:ext uri="{BB962C8B-B14F-4D97-AF65-F5344CB8AC3E}">
        <p14:creationId xmlns:p14="http://schemas.microsoft.com/office/powerpoint/2010/main" val="1131601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147857" y="62983"/>
            <a:ext cx="6853144" cy="5031532"/>
            <a:chOff x="-2860" y="507653"/>
            <a:chExt cx="9203243" cy="6531429"/>
          </a:xfrm>
        </p:grpSpPr>
        <p:pic>
          <p:nvPicPr>
            <p:cNvPr id="5" name="Picture 4"/>
            <p:cNvPicPr>
              <a:picLocks noChangeAspect="1"/>
            </p:cNvPicPr>
            <p:nvPr/>
          </p:nvPicPr>
          <p:blipFill>
            <a:blip r:embed="rId2"/>
            <a:stretch>
              <a:fillRect/>
            </a:stretch>
          </p:blipFill>
          <p:spPr>
            <a:xfrm>
              <a:off x="-2860" y="507653"/>
              <a:ext cx="9203243" cy="6531429"/>
            </a:xfrm>
            <a:prstGeom prst="rect">
              <a:avLst/>
            </a:prstGeom>
          </p:spPr>
        </p:pic>
        <p:sp>
          <p:nvSpPr>
            <p:cNvPr id="6" name="TextBox 5"/>
            <p:cNvSpPr txBox="1"/>
            <p:nvPr/>
          </p:nvSpPr>
          <p:spPr>
            <a:xfrm>
              <a:off x="942474" y="507653"/>
              <a:ext cx="6865937" cy="539358"/>
            </a:xfrm>
            <a:prstGeom prst="rect">
              <a:avLst/>
            </a:prstGeom>
            <a:noFill/>
          </p:spPr>
          <p:txBody>
            <a:bodyPr wrap="none" rtlCol="0">
              <a:spAutoFit/>
            </a:bodyPr>
            <a:lstStyle/>
            <a:p>
              <a:r>
                <a:rPr lang="en-US" sz="2100" b="1" dirty="0">
                  <a:solidFill>
                    <a:srgbClr val="002060"/>
                  </a:solidFill>
                </a:rPr>
                <a:t>Conventional 1:1 medical/health interaction</a:t>
              </a:r>
            </a:p>
          </p:txBody>
        </p:sp>
      </p:grpSp>
    </p:spTree>
    <p:extLst>
      <p:ext uri="{BB962C8B-B14F-4D97-AF65-F5344CB8AC3E}">
        <p14:creationId xmlns:p14="http://schemas.microsoft.com/office/powerpoint/2010/main" val="14920860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a:xfrm>
            <a:off x="589935" y="0"/>
            <a:ext cx="7397069" cy="5171884"/>
            <a:chOff x="-737420" y="-7069"/>
            <a:chExt cx="9862758" cy="6895845"/>
          </a:xfrm>
        </p:grpSpPr>
        <p:pic>
          <p:nvPicPr>
            <p:cNvPr id="5" name="Picture 4"/>
            <p:cNvPicPr>
              <a:picLocks noChangeAspect="1"/>
            </p:cNvPicPr>
            <p:nvPr/>
          </p:nvPicPr>
          <p:blipFill>
            <a:blip r:embed="rId2"/>
            <a:stretch>
              <a:fillRect/>
            </a:stretch>
          </p:blipFill>
          <p:spPr>
            <a:xfrm>
              <a:off x="-18662" y="-7069"/>
              <a:ext cx="9144000" cy="6858000"/>
            </a:xfrm>
            <a:prstGeom prst="rect">
              <a:avLst/>
            </a:prstGeom>
          </p:spPr>
        </p:pic>
        <p:sp>
          <p:nvSpPr>
            <p:cNvPr id="6" name="TextBox 5"/>
            <p:cNvSpPr txBox="1"/>
            <p:nvPr/>
          </p:nvSpPr>
          <p:spPr>
            <a:xfrm>
              <a:off x="-737420" y="70758"/>
              <a:ext cx="9685043" cy="553997"/>
            </a:xfrm>
            <a:prstGeom prst="rect">
              <a:avLst/>
            </a:prstGeom>
            <a:noFill/>
          </p:spPr>
          <p:txBody>
            <a:bodyPr wrap="none" rtlCol="0">
              <a:spAutoFit/>
            </a:bodyPr>
            <a:lstStyle/>
            <a:p>
              <a:r>
                <a:rPr lang="en-US" b="1" dirty="0">
                  <a:solidFill>
                    <a:srgbClr val="000090"/>
                  </a:solidFill>
                </a:rPr>
                <a:t>                  </a:t>
              </a:r>
              <a:r>
                <a:rPr lang="en-US" sz="2100" b="1" dirty="0">
                  <a:solidFill>
                    <a:schemeClr val="tx1">
                      <a:lumMod val="75000"/>
                      <a:lumOff val="25000"/>
                    </a:schemeClr>
                  </a:solidFill>
                </a:rPr>
                <a:t>Layout of a typical Shared Medical Appointment (SMA)</a:t>
              </a:r>
            </a:p>
          </p:txBody>
        </p:sp>
        <p:sp>
          <p:nvSpPr>
            <p:cNvPr id="7" name="TextBox 6"/>
            <p:cNvSpPr txBox="1"/>
            <p:nvPr/>
          </p:nvSpPr>
          <p:spPr>
            <a:xfrm>
              <a:off x="534125" y="4109198"/>
              <a:ext cx="893749" cy="400109"/>
            </a:xfrm>
            <a:prstGeom prst="rect">
              <a:avLst/>
            </a:prstGeom>
            <a:noFill/>
          </p:spPr>
          <p:txBody>
            <a:bodyPr wrap="none" rtlCol="0">
              <a:spAutoFit/>
            </a:bodyPr>
            <a:lstStyle/>
            <a:p>
              <a:r>
                <a:rPr lang="en-US" sz="1350" b="1" dirty="0">
                  <a:solidFill>
                    <a:srgbClr val="FFFF00"/>
                  </a:solidFill>
                </a:rPr>
                <a:t>Doctor</a:t>
              </a:r>
            </a:p>
          </p:txBody>
        </p:sp>
        <p:sp>
          <p:nvSpPr>
            <p:cNvPr id="8" name="TextBox 7"/>
            <p:cNvSpPr txBox="1"/>
            <p:nvPr/>
          </p:nvSpPr>
          <p:spPr>
            <a:xfrm>
              <a:off x="3" y="2805956"/>
              <a:ext cx="1199389" cy="400109"/>
            </a:xfrm>
            <a:prstGeom prst="rect">
              <a:avLst/>
            </a:prstGeom>
            <a:noFill/>
          </p:spPr>
          <p:txBody>
            <a:bodyPr wrap="none" rtlCol="0">
              <a:spAutoFit/>
            </a:bodyPr>
            <a:lstStyle/>
            <a:p>
              <a:r>
                <a:rPr lang="en-US" sz="1350" b="1" dirty="0">
                  <a:solidFill>
                    <a:srgbClr val="FFFF00"/>
                  </a:solidFill>
                </a:rPr>
                <a:t>Facilitato</a:t>
              </a:r>
              <a:r>
                <a:rPr lang="en-US" sz="1350" dirty="0">
                  <a:solidFill>
                    <a:srgbClr val="FFFF00"/>
                  </a:solidFill>
                </a:rPr>
                <a:t>r</a:t>
              </a:r>
            </a:p>
          </p:txBody>
        </p:sp>
        <p:sp>
          <p:nvSpPr>
            <p:cNvPr id="9" name="TextBox 8"/>
            <p:cNvSpPr txBox="1"/>
            <p:nvPr/>
          </p:nvSpPr>
          <p:spPr>
            <a:xfrm>
              <a:off x="3265714" y="1233714"/>
              <a:ext cx="1930016" cy="400109"/>
            </a:xfrm>
            <a:prstGeom prst="rect">
              <a:avLst/>
            </a:prstGeom>
            <a:noFill/>
          </p:spPr>
          <p:txBody>
            <a:bodyPr wrap="none" rtlCol="0">
              <a:spAutoFit/>
            </a:bodyPr>
            <a:lstStyle/>
            <a:p>
              <a:r>
                <a:rPr lang="en-US" sz="1350" dirty="0">
                  <a:solidFill>
                    <a:srgbClr val="404040"/>
                  </a:solidFill>
                </a:rPr>
                <a:t>Consulting Rooms</a:t>
              </a:r>
            </a:p>
          </p:txBody>
        </p:sp>
        <p:sp>
          <p:nvSpPr>
            <p:cNvPr id="10" name="TextBox 9"/>
            <p:cNvSpPr txBox="1"/>
            <p:nvPr/>
          </p:nvSpPr>
          <p:spPr>
            <a:xfrm>
              <a:off x="2697289" y="6488667"/>
              <a:ext cx="1433897" cy="400109"/>
            </a:xfrm>
            <a:prstGeom prst="rect">
              <a:avLst/>
            </a:prstGeom>
            <a:noFill/>
          </p:spPr>
          <p:txBody>
            <a:bodyPr wrap="none" rtlCol="0">
              <a:spAutoFit/>
            </a:bodyPr>
            <a:lstStyle/>
            <a:p>
              <a:r>
                <a:rPr lang="en-US" sz="1350" b="1" dirty="0">
                  <a:solidFill>
                    <a:srgbClr val="FFFF00"/>
                  </a:solidFill>
                </a:rPr>
                <a:t>Documenter</a:t>
              </a:r>
              <a:endParaRPr lang="en-US" sz="1350" dirty="0">
                <a:solidFill>
                  <a:srgbClr val="FFFF00"/>
                </a:solidFill>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43000" y="0"/>
            <a:ext cx="6858000" cy="5166870"/>
          </a:xfrm>
          <a:prstGeom prst="rect">
            <a:avLst/>
          </a:prstGeom>
        </p:spPr>
      </p:pic>
    </p:spTree>
    <p:extLst>
      <p:ext uri="{BB962C8B-B14F-4D97-AF65-F5344CB8AC3E}">
        <p14:creationId xmlns:p14="http://schemas.microsoft.com/office/powerpoint/2010/main" val="15232735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0"/>
            <a:ext cx="6858000" cy="5143500"/>
          </a:xfrm>
          <a:prstGeom prst="rect">
            <a:avLst/>
          </a:prstGeom>
        </p:spPr>
      </p:pic>
    </p:spTree>
    <p:extLst>
      <p:ext uri="{BB962C8B-B14F-4D97-AF65-F5344CB8AC3E}">
        <p14:creationId xmlns:p14="http://schemas.microsoft.com/office/powerpoint/2010/main" val="5661873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55940" y="0"/>
            <a:ext cx="6858000" cy="4308416"/>
          </a:xfrm>
          <a:prstGeom prst="rect">
            <a:avLst/>
          </a:prstGeom>
        </p:spPr>
      </p:pic>
    </p:spTree>
    <p:extLst>
      <p:ext uri="{BB962C8B-B14F-4D97-AF65-F5344CB8AC3E}">
        <p14:creationId xmlns:p14="http://schemas.microsoft.com/office/powerpoint/2010/main" val="10609793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33513" y="200025"/>
            <a:ext cx="6276975" cy="4743450"/>
          </a:xfrm>
          <a:prstGeom prst="rect">
            <a:avLst/>
          </a:prstGeom>
        </p:spPr>
      </p:pic>
    </p:spTree>
    <p:extLst>
      <p:ext uri="{BB962C8B-B14F-4D97-AF65-F5344CB8AC3E}">
        <p14:creationId xmlns:p14="http://schemas.microsoft.com/office/powerpoint/2010/main" val="9975973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p:cNvSpPr txBox="1"/>
          <p:nvPr/>
        </p:nvSpPr>
        <p:spPr>
          <a:xfrm>
            <a:off x="1714025" y="2441651"/>
            <a:ext cx="5579604" cy="1027204"/>
          </a:xfrm>
          <a:prstGeom prst="rect">
            <a:avLst/>
          </a:prstGeom>
          <a:noFill/>
        </p:spPr>
        <p:txBody>
          <a:bodyPr wrap="none" rtlCol="0">
            <a:spAutoFit/>
          </a:bodyPr>
          <a:lstStyle/>
          <a:p>
            <a:pPr algn="ctr" defTabSz="257175"/>
            <a:r>
              <a:rPr lang="en-US" sz="2025" dirty="0">
                <a:solidFill>
                  <a:srgbClr val="7F7F7F"/>
                </a:solidFill>
                <a:latin typeface="Calibri"/>
              </a:rPr>
              <a:t>Canadian Video</a:t>
            </a:r>
          </a:p>
          <a:p>
            <a:pPr algn="ctr" defTabSz="257175"/>
            <a:r>
              <a:rPr lang="en-US" sz="2025" dirty="0">
                <a:solidFill>
                  <a:prstClr val="black"/>
                </a:solidFill>
                <a:latin typeface="Calibri"/>
                <a:hlinkClick r:id="rId3"/>
              </a:rPr>
              <a:t>https://www.youtube.com/watch?v=mCmj2ygPeyo</a:t>
            </a:r>
            <a:endParaRPr lang="en-US" sz="2025" dirty="0">
              <a:solidFill>
                <a:prstClr val="black"/>
              </a:solidFill>
              <a:latin typeface="Calibri"/>
            </a:endParaRPr>
          </a:p>
          <a:p>
            <a:pPr defTabSz="257175"/>
            <a:endParaRPr lang="en-US" sz="2025" dirty="0">
              <a:solidFill>
                <a:srgbClr val="7F7F7F"/>
              </a:solidFill>
              <a:latin typeface="Calibri"/>
            </a:endParaRPr>
          </a:p>
        </p:txBody>
      </p:sp>
      <p:pic>
        <p:nvPicPr>
          <p:cNvPr id="3" name="Picture 2"/>
          <p:cNvPicPr>
            <a:picLocks noChangeAspect="1"/>
          </p:cNvPicPr>
          <p:nvPr/>
        </p:nvPicPr>
        <p:blipFill>
          <a:blip r:embed="rId4"/>
          <a:stretch>
            <a:fillRect/>
          </a:stretch>
        </p:blipFill>
        <p:spPr>
          <a:xfrm>
            <a:off x="3640179" y="1034232"/>
            <a:ext cx="1727295" cy="985310"/>
          </a:xfrm>
          <a:prstGeom prst="rect">
            <a:avLst/>
          </a:prstGeom>
        </p:spPr>
      </p:pic>
    </p:spTree>
    <p:extLst>
      <p:ext uri="{BB962C8B-B14F-4D97-AF65-F5344CB8AC3E}">
        <p14:creationId xmlns:p14="http://schemas.microsoft.com/office/powerpoint/2010/main" val="430996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573603" y="2107822"/>
            <a:ext cx="1874231" cy="1315745"/>
          </a:xfrm>
          <a:prstGeom prst="rect">
            <a:avLst/>
          </a:prstGeom>
          <a:noFill/>
        </p:spPr>
        <p:txBody>
          <a:bodyPr wrap="none" rtlCol="0">
            <a:spAutoFit/>
          </a:bodyPr>
          <a:lstStyle/>
          <a:p>
            <a:pPr algn="ctr" defTabSz="342900">
              <a:defRPr/>
            </a:pPr>
            <a:r>
              <a:rPr lang="en-US" sz="6600" b="1" dirty="0">
                <a:solidFill>
                  <a:prstClr val="black">
                    <a:lumMod val="75000"/>
                    <a:lumOff val="25000"/>
                  </a:prstClr>
                </a:solidFill>
                <a:latin typeface="Calibri"/>
              </a:rPr>
              <a:t>Q&amp;A</a:t>
            </a:r>
          </a:p>
          <a:p>
            <a:pPr defTabSz="342900">
              <a:defRPr/>
            </a:pPr>
            <a:endParaRPr lang="en-US" sz="1350" dirty="0">
              <a:solidFill>
                <a:prstClr val="black"/>
              </a:solidFill>
              <a:latin typeface="Calibri"/>
            </a:endParaRPr>
          </a:p>
        </p:txBody>
      </p:sp>
      <p:pic>
        <p:nvPicPr>
          <p:cNvPr id="3" name="Picture 2"/>
          <p:cNvPicPr>
            <a:picLocks noChangeAspect="1"/>
          </p:cNvPicPr>
          <p:nvPr/>
        </p:nvPicPr>
        <p:blipFill>
          <a:blip r:embed="rId2"/>
          <a:stretch>
            <a:fillRect/>
          </a:stretch>
        </p:blipFill>
        <p:spPr>
          <a:xfrm>
            <a:off x="3355940" y="501651"/>
            <a:ext cx="2303060" cy="1313746"/>
          </a:xfrm>
          <a:prstGeom prst="rect">
            <a:avLst/>
          </a:prstGeom>
        </p:spPr>
      </p:pic>
      <p:sp>
        <p:nvSpPr>
          <p:cNvPr id="2" name="TextBox 1"/>
          <p:cNvSpPr txBox="1"/>
          <p:nvPr/>
        </p:nvSpPr>
        <p:spPr>
          <a:xfrm>
            <a:off x="7141946" y="4880009"/>
            <a:ext cx="322524" cy="230832"/>
          </a:xfrm>
          <a:prstGeom prst="rect">
            <a:avLst/>
          </a:prstGeom>
          <a:noFill/>
        </p:spPr>
        <p:txBody>
          <a:bodyPr wrap="none" rtlCol="0">
            <a:spAutoFit/>
          </a:bodyPr>
          <a:lstStyle/>
          <a:p>
            <a:pPr defTabSz="342900">
              <a:defRPr/>
            </a:pPr>
            <a:r>
              <a:rPr lang="en-US" sz="900" dirty="0">
                <a:solidFill>
                  <a:prstClr val="black"/>
                </a:solidFill>
                <a:latin typeface="Calibri"/>
              </a:rPr>
              <a:t>E/J</a:t>
            </a:r>
          </a:p>
        </p:txBody>
      </p:sp>
    </p:spTree>
    <p:extLst>
      <p:ext uri="{BB962C8B-B14F-4D97-AF65-F5344CB8AC3E}">
        <p14:creationId xmlns:p14="http://schemas.microsoft.com/office/powerpoint/2010/main" val="26790753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258661">
            <a:off x="2142792" y="582840"/>
            <a:ext cx="2676530" cy="358134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78694">
            <a:off x="5336616" y="620501"/>
            <a:ext cx="1663636" cy="2649047"/>
          </a:xfrm>
          <a:prstGeom prst="rect">
            <a:avLst/>
          </a:prstGeom>
        </p:spPr>
      </p:pic>
      <p:sp>
        <p:nvSpPr>
          <p:cNvPr id="10" name="TextBox 9"/>
          <p:cNvSpPr txBox="1"/>
          <p:nvPr/>
        </p:nvSpPr>
        <p:spPr>
          <a:xfrm>
            <a:off x="1780061" y="79286"/>
            <a:ext cx="5870133" cy="461665"/>
          </a:xfrm>
          <a:prstGeom prst="rect">
            <a:avLst/>
          </a:prstGeom>
          <a:noFill/>
        </p:spPr>
        <p:txBody>
          <a:bodyPr wrap="none" rtlCol="0">
            <a:spAutoFit/>
          </a:bodyPr>
          <a:lstStyle/>
          <a:p>
            <a:r>
              <a:rPr lang="en-US" sz="2400" b="1" dirty="0">
                <a:solidFill>
                  <a:schemeClr val="tx1">
                    <a:lumMod val="85000"/>
                    <a:lumOff val="15000"/>
                  </a:schemeClr>
                </a:solidFill>
              </a:rPr>
              <a:t>Shared Medical Appointments (Group Visits)</a:t>
            </a:r>
          </a:p>
        </p:txBody>
      </p:sp>
      <p:grpSp>
        <p:nvGrpSpPr>
          <p:cNvPr id="12" name="Group 11"/>
          <p:cNvGrpSpPr/>
          <p:nvPr/>
        </p:nvGrpSpPr>
        <p:grpSpPr>
          <a:xfrm>
            <a:off x="1390068" y="2192629"/>
            <a:ext cx="6380544" cy="2862686"/>
            <a:chOff x="476908" y="2923506"/>
            <a:chExt cx="8507392" cy="3816914"/>
          </a:xfrm>
        </p:grpSpPr>
        <p:grpSp>
          <p:nvGrpSpPr>
            <p:cNvPr id="9" name="Group 8"/>
            <p:cNvGrpSpPr/>
            <p:nvPr/>
          </p:nvGrpSpPr>
          <p:grpSpPr>
            <a:xfrm>
              <a:off x="476908" y="2923506"/>
              <a:ext cx="8507392" cy="2474678"/>
              <a:chOff x="323914" y="3467302"/>
              <a:chExt cx="8507392" cy="2474678"/>
            </a:xfrm>
          </p:grpSpPr>
          <p:pic>
            <p:nvPicPr>
              <p:cNvPr id="6" name="Picture 5"/>
              <p:cNvPicPr>
                <a:picLocks noChangeAspect="1"/>
              </p:cNvPicPr>
              <p:nvPr/>
            </p:nvPicPr>
            <p:blipFill>
              <a:blip r:embed="rId4"/>
              <a:stretch>
                <a:fillRect/>
              </a:stretch>
            </p:blipFill>
            <p:spPr>
              <a:xfrm rot="20790805">
                <a:off x="323914" y="3555514"/>
                <a:ext cx="3623388" cy="2298257"/>
              </a:xfrm>
              <a:prstGeom prst="rect">
                <a:avLst/>
              </a:prstGeom>
            </p:spPr>
          </p:pic>
          <p:pic>
            <p:nvPicPr>
              <p:cNvPr id="8" name="Picture 7"/>
              <p:cNvPicPr>
                <a:picLocks noChangeAspect="1"/>
              </p:cNvPicPr>
              <p:nvPr/>
            </p:nvPicPr>
            <p:blipFill>
              <a:blip r:embed="rId5"/>
              <a:stretch>
                <a:fillRect/>
              </a:stretch>
            </p:blipFill>
            <p:spPr>
              <a:xfrm rot="1059459">
                <a:off x="4935005" y="3467302"/>
                <a:ext cx="3896301" cy="2474678"/>
              </a:xfrm>
              <a:prstGeom prst="rect">
                <a:avLst/>
              </a:prstGeom>
            </p:spPr>
          </p:pic>
        </p:grpSp>
        <p:pic>
          <p:nvPicPr>
            <p:cNvPr id="11" name="Picture 10"/>
            <p:cNvPicPr>
              <a:picLocks noChangeAspect="1"/>
            </p:cNvPicPr>
            <p:nvPr/>
          </p:nvPicPr>
          <p:blipFill>
            <a:blip r:embed="rId6"/>
            <a:stretch>
              <a:fillRect/>
            </a:stretch>
          </p:blipFill>
          <p:spPr>
            <a:xfrm>
              <a:off x="2538984" y="4055948"/>
              <a:ext cx="3480169" cy="2684472"/>
            </a:xfrm>
            <a:prstGeom prst="rect">
              <a:avLst/>
            </a:prstGeom>
          </p:spPr>
        </p:pic>
      </p:grpSp>
      <p:sp>
        <p:nvSpPr>
          <p:cNvPr id="2" name="TextBox 1"/>
          <p:cNvSpPr txBox="1"/>
          <p:nvPr/>
        </p:nvSpPr>
        <p:spPr>
          <a:xfrm>
            <a:off x="7372951" y="4851133"/>
            <a:ext cx="256802" cy="230832"/>
          </a:xfrm>
          <a:prstGeom prst="rect">
            <a:avLst/>
          </a:prstGeom>
          <a:noFill/>
        </p:spPr>
        <p:txBody>
          <a:bodyPr wrap="none" rtlCol="0">
            <a:spAutoFit/>
          </a:bodyPr>
          <a:lstStyle/>
          <a:p>
            <a:r>
              <a:rPr lang="en-US" sz="900" dirty="0"/>
              <a:t>G</a:t>
            </a:r>
          </a:p>
        </p:txBody>
      </p:sp>
    </p:spTree>
    <p:extLst>
      <p:ext uri="{BB962C8B-B14F-4D97-AF65-F5344CB8AC3E}">
        <p14:creationId xmlns:p14="http://schemas.microsoft.com/office/powerpoint/2010/main" val="1532155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30054" y="645198"/>
            <a:ext cx="2715808" cy="461665"/>
          </a:xfrm>
          <a:prstGeom prst="rect">
            <a:avLst/>
          </a:prstGeom>
          <a:noFill/>
        </p:spPr>
        <p:txBody>
          <a:bodyPr wrap="none" rtlCol="0">
            <a:spAutoFit/>
          </a:bodyPr>
          <a:lstStyle/>
          <a:p>
            <a:r>
              <a:rPr lang="en-US" sz="2400" b="1" dirty="0">
                <a:solidFill>
                  <a:schemeClr val="accent3"/>
                </a:solidFill>
              </a:rPr>
              <a:t>Outline of Session 1</a:t>
            </a:r>
          </a:p>
        </p:txBody>
      </p:sp>
      <p:sp>
        <p:nvSpPr>
          <p:cNvPr id="3" name="TextBox 2">
            <a:extLst>
              <a:ext uri="{FF2B5EF4-FFF2-40B4-BE49-F238E27FC236}">
                <a16:creationId xmlns:a16="http://schemas.microsoft.com/office/drawing/2014/main" id="{FB9E7D25-12D4-5D44-A390-E5CAAD541307}"/>
              </a:ext>
            </a:extLst>
          </p:cNvPr>
          <p:cNvSpPr txBox="1"/>
          <p:nvPr/>
        </p:nvSpPr>
        <p:spPr>
          <a:xfrm>
            <a:off x="1828801" y="1325255"/>
            <a:ext cx="5486399" cy="2516073"/>
          </a:xfrm>
          <a:prstGeom prst="rect">
            <a:avLst/>
          </a:prstGeom>
          <a:noFill/>
        </p:spPr>
        <p:txBody>
          <a:bodyPr wrap="square" rtlCol="0">
            <a:spAutoFit/>
          </a:bodyPr>
          <a:lstStyle/>
          <a:p>
            <a:pPr marL="342900" indent="-342900">
              <a:buFont typeface="+mj-lt"/>
              <a:buAutoNum type="arabicPeriod"/>
            </a:pPr>
            <a:r>
              <a:rPr lang="en-US" dirty="0">
                <a:solidFill>
                  <a:schemeClr val="tx1">
                    <a:lumMod val="65000"/>
                    <a:lumOff val="35000"/>
                  </a:schemeClr>
                </a:solidFill>
              </a:rPr>
              <a:t>Background/rationale for a new approach in primary care</a:t>
            </a:r>
          </a:p>
          <a:p>
            <a:pPr marL="342900" indent="-342900">
              <a:buFont typeface="+mj-lt"/>
              <a:buAutoNum type="arabicPeriod"/>
            </a:pPr>
            <a:endParaRPr lang="en-US" dirty="0">
              <a:solidFill>
                <a:schemeClr val="tx1">
                  <a:lumMod val="65000"/>
                  <a:lumOff val="35000"/>
                </a:schemeClr>
              </a:solidFill>
            </a:endParaRPr>
          </a:p>
          <a:p>
            <a:pPr marL="342900" indent="-342900">
              <a:buFont typeface="+mj-lt"/>
              <a:buAutoNum type="arabicPeriod"/>
            </a:pPr>
            <a:r>
              <a:rPr lang="en-US" dirty="0">
                <a:solidFill>
                  <a:schemeClr val="tx1">
                    <a:lumMod val="65000"/>
                    <a:lumOff val="35000"/>
                  </a:schemeClr>
                </a:solidFill>
              </a:rPr>
              <a:t>SMAs and where they fit in chronic disease management</a:t>
            </a:r>
          </a:p>
          <a:p>
            <a:pPr marL="342900" indent="-342900">
              <a:buFont typeface="+mj-lt"/>
              <a:buAutoNum type="arabicPeriod"/>
            </a:pPr>
            <a:endParaRPr lang="en-US" dirty="0">
              <a:solidFill>
                <a:schemeClr val="tx1">
                  <a:lumMod val="65000"/>
                  <a:lumOff val="35000"/>
                </a:schemeClr>
              </a:solidFill>
            </a:endParaRPr>
          </a:p>
          <a:p>
            <a:pPr marL="342900" indent="-342900">
              <a:buFont typeface="+mj-lt"/>
              <a:buAutoNum type="arabicPeriod"/>
            </a:pPr>
            <a:r>
              <a:rPr lang="en-GB" dirty="0">
                <a:solidFill>
                  <a:schemeClr val="tx1">
                    <a:lumMod val="65000"/>
                    <a:lumOff val="35000"/>
                  </a:schemeClr>
                </a:solidFill>
              </a:rPr>
              <a:t>Outcomes, incomes, benefits and perceived barriers to running SMAs in your practice</a:t>
            </a:r>
            <a:r>
              <a:rPr lang="en-US" dirty="0">
                <a:solidFill>
                  <a:schemeClr val="tx1">
                    <a:lumMod val="65000"/>
                    <a:lumOff val="35000"/>
                  </a:schemeClr>
                </a:solidFill>
              </a:rPr>
              <a:t> </a:t>
            </a:r>
          </a:p>
          <a:p>
            <a:endParaRPr lang="en-US" sz="1350" dirty="0"/>
          </a:p>
        </p:txBody>
      </p:sp>
    </p:spTree>
    <p:extLst>
      <p:ext uri="{BB962C8B-B14F-4D97-AF65-F5344CB8AC3E}">
        <p14:creationId xmlns:p14="http://schemas.microsoft.com/office/powerpoint/2010/main" val="20153740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13009" y="283259"/>
            <a:ext cx="2829236" cy="461665"/>
          </a:xfrm>
          <a:prstGeom prst="rect">
            <a:avLst/>
          </a:prstGeom>
          <a:noFill/>
        </p:spPr>
        <p:txBody>
          <a:bodyPr wrap="none" rtlCol="0">
            <a:spAutoFit/>
          </a:bodyPr>
          <a:lstStyle/>
          <a:p>
            <a:r>
              <a:rPr lang="en-AU" sz="2400" b="1" dirty="0">
                <a:solidFill>
                  <a:schemeClr val="tx1">
                    <a:lumMod val="85000"/>
                    <a:lumOff val="15000"/>
                  </a:schemeClr>
                </a:solidFill>
              </a:rPr>
              <a:t>Background to SMAs</a:t>
            </a:r>
            <a:endParaRPr lang="en-US" sz="2400" b="1" dirty="0">
              <a:solidFill>
                <a:schemeClr val="tx1">
                  <a:lumMod val="85000"/>
                  <a:lumOff val="15000"/>
                </a:schemeClr>
              </a:solidFill>
            </a:endParaRPr>
          </a:p>
        </p:txBody>
      </p:sp>
      <p:sp>
        <p:nvSpPr>
          <p:cNvPr id="3" name="TextBox 2"/>
          <p:cNvSpPr txBox="1"/>
          <p:nvPr/>
        </p:nvSpPr>
        <p:spPr>
          <a:xfrm>
            <a:off x="1443105" y="884219"/>
            <a:ext cx="6383029" cy="646331"/>
          </a:xfrm>
          <a:prstGeom prst="rect">
            <a:avLst/>
          </a:prstGeom>
          <a:noFill/>
        </p:spPr>
        <p:txBody>
          <a:bodyPr wrap="none" rtlCol="0">
            <a:spAutoFit/>
          </a:bodyPr>
          <a:lstStyle/>
          <a:p>
            <a:r>
              <a:rPr lang="en-US" dirty="0">
                <a:solidFill>
                  <a:schemeClr val="tx1">
                    <a:lumMod val="75000"/>
                    <a:lumOff val="25000"/>
                  </a:schemeClr>
                </a:solidFill>
              </a:rPr>
              <a:t>• Began in the USA with </a:t>
            </a:r>
            <a:r>
              <a:rPr lang="en-US" dirty="0" err="1">
                <a:solidFill>
                  <a:schemeClr val="tx1">
                    <a:lumMod val="75000"/>
                    <a:lumOff val="25000"/>
                  </a:schemeClr>
                </a:solidFill>
              </a:rPr>
              <a:t>Dr</a:t>
            </a:r>
            <a:r>
              <a:rPr lang="en-US" dirty="0">
                <a:solidFill>
                  <a:schemeClr val="tx1">
                    <a:lumMod val="75000"/>
                    <a:lumOff val="25000"/>
                  </a:schemeClr>
                </a:solidFill>
              </a:rPr>
              <a:t> Ed </a:t>
            </a:r>
            <a:r>
              <a:rPr lang="en-US" dirty="0" err="1">
                <a:solidFill>
                  <a:schemeClr val="tx1">
                    <a:lumMod val="75000"/>
                    <a:lumOff val="25000"/>
                  </a:schemeClr>
                </a:solidFill>
              </a:rPr>
              <a:t>Noffsinger</a:t>
            </a:r>
            <a:r>
              <a:rPr lang="en-US" dirty="0">
                <a:solidFill>
                  <a:schemeClr val="tx1">
                    <a:lumMod val="75000"/>
                    <a:lumOff val="25000"/>
                  </a:schemeClr>
                </a:solidFill>
              </a:rPr>
              <a:t> (‘The ABC of</a:t>
            </a:r>
          </a:p>
          <a:p>
            <a:r>
              <a:rPr lang="en-US" dirty="0">
                <a:solidFill>
                  <a:schemeClr val="tx1">
                    <a:lumMod val="75000"/>
                    <a:lumOff val="25000"/>
                  </a:schemeClr>
                </a:solidFill>
              </a:rPr>
              <a:t> group visits’ (2012); ‘Running group visits in your practice’ (2010)’</a:t>
            </a:r>
          </a:p>
        </p:txBody>
      </p:sp>
      <p:sp>
        <p:nvSpPr>
          <p:cNvPr id="2" name="TextBox 1"/>
          <p:cNvSpPr txBox="1"/>
          <p:nvPr/>
        </p:nvSpPr>
        <p:spPr>
          <a:xfrm>
            <a:off x="1467414" y="1702755"/>
            <a:ext cx="6133474" cy="646331"/>
          </a:xfrm>
          <a:prstGeom prst="rect">
            <a:avLst/>
          </a:prstGeom>
          <a:noFill/>
        </p:spPr>
        <p:txBody>
          <a:bodyPr wrap="none" rtlCol="0">
            <a:spAutoFit/>
          </a:bodyPr>
          <a:lstStyle/>
          <a:p>
            <a:r>
              <a:rPr lang="en-US" dirty="0">
                <a:solidFill>
                  <a:schemeClr val="tx1">
                    <a:lumMod val="75000"/>
                    <a:lumOff val="25000"/>
                  </a:schemeClr>
                </a:solidFill>
              </a:rPr>
              <a:t>• Used in the Netherlands, Italy and Norway to increase patient</a:t>
            </a:r>
          </a:p>
          <a:p>
            <a:r>
              <a:rPr lang="en-US" dirty="0">
                <a:solidFill>
                  <a:schemeClr val="tx1">
                    <a:lumMod val="75000"/>
                    <a:lumOff val="25000"/>
                  </a:schemeClr>
                </a:solidFill>
              </a:rPr>
              <a:t> compliance (mainly Type 2 Diabetes)</a:t>
            </a:r>
          </a:p>
        </p:txBody>
      </p:sp>
      <p:sp>
        <p:nvSpPr>
          <p:cNvPr id="6" name="TextBox 5"/>
          <p:cNvSpPr txBox="1"/>
          <p:nvPr/>
        </p:nvSpPr>
        <p:spPr>
          <a:xfrm>
            <a:off x="1467414" y="2521290"/>
            <a:ext cx="6211572" cy="1477328"/>
          </a:xfrm>
          <a:prstGeom prst="rect">
            <a:avLst/>
          </a:prstGeom>
          <a:noFill/>
        </p:spPr>
        <p:txBody>
          <a:bodyPr wrap="none" rtlCol="0">
            <a:spAutoFit/>
          </a:bodyPr>
          <a:lstStyle/>
          <a:p>
            <a:r>
              <a:rPr lang="en-US" dirty="0">
                <a:solidFill>
                  <a:srgbClr val="404040"/>
                </a:solidFill>
              </a:rPr>
              <a:t>• Thought not to be possible in Australia because of MBS, but </a:t>
            </a:r>
          </a:p>
          <a:p>
            <a:r>
              <a:rPr lang="en-US" dirty="0">
                <a:solidFill>
                  <a:srgbClr val="404040"/>
                </a:solidFill>
              </a:rPr>
              <a:t> trialed under an RACGP grant in 2013-14, with high patient and </a:t>
            </a:r>
          </a:p>
          <a:p>
            <a:r>
              <a:rPr lang="en-US" dirty="0">
                <a:solidFill>
                  <a:srgbClr val="404040"/>
                </a:solidFill>
              </a:rPr>
              <a:t>provider satisfaction. </a:t>
            </a:r>
          </a:p>
          <a:p>
            <a:endParaRPr lang="en-US" dirty="0">
              <a:solidFill>
                <a:srgbClr val="002060"/>
              </a:solidFill>
            </a:endParaRPr>
          </a:p>
          <a:p>
            <a:r>
              <a:rPr lang="en-US" dirty="0">
                <a:solidFill>
                  <a:srgbClr val="404040"/>
                </a:solidFill>
              </a:rPr>
              <a:t>• Taken to UK in 2016 (now in &gt;200 medical Centres)</a:t>
            </a:r>
            <a:r>
              <a:rPr lang="en-US" sz="1350" dirty="0">
                <a:solidFill>
                  <a:srgbClr val="404040"/>
                </a:solidFill>
              </a:rPr>
              <a:t>.</a:t>
            </a:r>
          </a:p>
        </p:txBody>
      </p:sp>
      <p:sp>
        <p:nvSpPr>
          <p:cNvPr id="7" name="TextBox 6"/>
          <p:cNvSpPr txBox="1"/>
          <p:nvPr/>
        </p:nvSpPr>
        <p:spPr>
          <a:xfrm>
            <a:off x="1354802" y="4170823"/>
            <a:ext cx="6489726" cy="646331"/>
          </a:xfrm>
          <a:prstGeom prst="rect">
            <a:avLst/>
          </a:prstGeom>
          <a:solidFill>
            <a:schemeClr val="tx1">
              <a:lumMod val="65000"/>
              <a:lumOff val="35000"/>
            </a:schemeClr>
          </a:solidFill>
        </p:spPr>
        <p:txBody>
          <a:bodyPr wrap="none" rtlCol="0">
            <a:spAutoFit/>
          </a:bodyPr>
          <a:lstStyle/>
          <a:p>
            <a:pPr algn="ctr"/>
            <a:r>
              <a:rPr lang="en-US" dirty="0">
                <a:solidFill>
                  <a:schemeClr val="bg1"/>
                </a:solidFill>
              </a:rPr>
              <a:t>There are now over 600 papers on SMAs published, generally </a:t>
            </a:r>
          </a:p>
          <a:p>
            <a:pPr algn="ctr"/>
            <a:r>
              <a:rPr lang="en-US" dirty="0">
                <a:solidFill>
                  <a:schemeClr val="bg1"/>
                </a:solidFill>
              </a:rPr>
              <a:t>showing improvements over 1:1 clinical consults in a range of areas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6" grpId="0"/>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33384" y="245047"/>
            <a:ext cx="2042547" cy="461665"/>
          </a:xfrm>
          <a:prstGeom prst="rect">
            <a:avLst/>
          </a:prstGeom>
          <a:noFill/>
        </p:spPr>
        <p:txBody>
          <a:bodyPr wrap="none" rtlCol="0">
            <a:spAutoFit/>
          </a:bodyPr>
          <a:lstStyle/>
          <a:p>
            <a:r>
              <a:rPr lang="en-US" sz="2400" b="1" dirty="0">
                <a:solidFill>
                  <a:schemeClr val="tx1">
                    <a:lumMod val="85000"/>
                    <a:lumOff val="15000"/>
                  </a:schemeClr>
                </a:solidFill>
              </a:rPr>
              <a:t>Types of SMAs</a:t>
            </a:r>
          </a:p>
        </p:txBody>
      </p:sp>
      <p:sp>
        <p:nvSpPr>
          <p:cNvPr id="5" name="TextBox 4"/>
          <p:cNvSpPr txBox="1"/>
          <p:nvPr/>
        </p:nvSpPr>
        <p:spPr>
          <a:xfrm>
            <a:off x="1512607" y="643643"/>
            <a:ext cx="6495392" cy="1107996"/>
          </a:xfrm>
          <a:prstGeom prst="rect">
            <a:avLst/>
          </a:prstGeom>
          <a:noFill/>
        </p:spPr>
        <p:txBody>
          <a:bodyPr wrap="square" rtlCol="0">
            <a:spAutoFit/>
          </a:bodyPr>
          <a:lstStyle/>
          <a:p>
            <a:pPr marL="342900" indent="-342900" defTabSz="685800"/>
            <a:r>
              <a:rPr lang="en-US" dirty="0">
                <a:solidFill>
                  <a:schemeClr val="tx1">
                    <a:lumMod val="85000"/>
                    <a:lumOff val="15000"/>
                  </a:schemeClr>
                </a:solidFill>
              </a:rPr>
              <a:t>• </a:t>
            </a:r>
            <a:r>
              <a:rPr lang="en-US" sz="2100" b="1" dirty="0">
                <a:solidFill>
                  <a:schemeClr val="tx1">
                    <a:lumMod val="85000"/>
                    <a:lumOff val="15000"/>
                  </a:schemeClr>
                </a:solidFill>
              </a:rPr>
              <a:t>‘Homogeneous’:</a:t>
            </a:r>
            <a:r>
              <a:rPr lang="en-US" sz="2100" b="1" dirty="0">
                <a:solidFill>
                  <a:schemeClr val="tx1">
                    <a:lumMod val="75000"/>
                    <a:lumOff val="25000"/>
                  </a:schemeClr>
                </a:solidFill>
              </a:rPr>
              <a:t> </a:t>
            </a:r>
          </a:p>
          <a:p>
            <a:pPr marL="342900" indent="-342900" defTabSz="685800"/>
            <a:r>
              <a:rPr lang="en-US" sz="1350" i="1" dirty="0">
                <a:solidFill>
                  <a:srgbClr val="002060"/>
                </a:solidFill>
              </a:rPr>
              <a:t>          </a:t>
            </a:r>
            <a:r>
              <a:rPr lang="en-US" sz="1500" i="1" dirty="0">
                <a:solidFill>
                  <a:schemeClr val="tx1">
                    <a:lumMod val="75000"/>
                    <a:lumOff val="25000"/>
                  </a:schemeClr>
                </a:solidFill>
              </a:rPr>
              <a:t>- Patients with similar diseases (</a:t>
            </a:r>
            <a:r>
              <a:rPr lang="en-US" sz="1500" i="1" dirty="0" err="1">
                <a:solidFill>
                  <a:schemeClr val="tx1">
                    <a:lumMod val="75000"/>
                    <a:lumOff val="25000"/>
                  </a:schemeClr>
                </a:solidFill>
              </a:rPr>
              <a:t>eg</a:t>
            </a:r>
            <a:r>
              <a:rPr lang="en-US" sz="1500" i="1" dirty="0">
                <a:solidFill>
                  <a:schemeClr val="tx1">
                    <a:lumMod val="75000"/>
                    <a:lumOff val="25000"/>
                  </a:schemeClr>
                </a:solidFill>
              </a:rPr>
              <a:t>. diabetes), ailments (</a:t>
            </a:r>
            <a:r>
              <a:rPr lang="en-US" sz="1500" i="1" dirty="0" err="1">
                <a:solidFill>
                  <a:schemeClr val="tx1">
                    <a:lumMod val="75000"/>
                    <a:lumOff val="25000"/>
                  </a:schemeClr>
                </a:solidFill>
              </a:rPr>
              <a:t>eg</a:t>
            </a:r>
            <a:r>
              <a:rPr lang="en-US" sz="1500" i="1" dirty="0">
                <a:solidFill>
                  <a:schemeClr val="tx1">
                    <a:lumMod val="75000"/>
                    <a:lumOff val="25000"/>
                  </a:schemeClr>
                </a:solidFill>
              </a:rPr>
              <a:t>. chronic pain), or categories (</a:t>
            </a:r>
            <a:r>
              <a:rPr lang="en-US" sz="1500" i="1" dirty="0" err="1">
                <a:solidFill>
                  <a:schemeClr val="tx1">
                    <a:lumMod val="75000"/>
                    <a:lumOff val="25000"/>
                  </a:schemeClr>
                </a:solidFill>
              </a:rPr>
              <a:t>eg</a:t>
            </a:r>
            <a:r>
              <a:rPr lang="en-US" sz="1500" i="1" dirty="0">
                <a:solidFill>
                  <a:schemeClr val="tx1">
                    <a:lumMod val="75000"/>
                    <a:lumOff val="25000"/>
                  </a:schemeClr>
                </a:solidFill>
              </a:rPr>
              <a:t>. metabolic syndrome)</a:t>
            </a:r>
          </a:p>
          <a:p>
            <a:pPr marL="342900" indent="-342900" defTabSz="685800"/>
            <a:r>
              <a:rPr lang="en-US" sz="1500" i="1" dirty="0">
                <a:solidFill>
                  <a:schemeClr val="tx1">
                    <a:lumMod val="75000"/>
                    <a:lumOff val="25000"/>
                  </a:schemeClr>
                </a:solidFill>
              </a:rPr>
              <a:t>          - can be one-off, or regular</a:t>
            </a:r>
          </a:p>
        </p:txBody>
      </p:sp>
      <p:sp>
        <p:nvSpPr>
          <p:cNvPr id="8" name="TextBox 7"/>
          <p:cNvSpPr txBox="1"/>
          <p:nvPr/>
        </p:nvSpPr>
        <p:spPr>
          <a:xfrm>
            <a:off x="1505608" y="1728556"/>
            <a:ext cx="6152492" cy="1107996"/>
          </a:xfrm>
          <a:prstGeom prst="rect">
            <a:avLst/>
          </a:prstGeom>
          <a:noFill/>
        </p:spPr>
        <p:txBody>
          <a:bodyPr wrap="square" rtlCol="0">
            <a:spAutoFit/>
          </a:bodyPr>
          <a:lstStyle/>
          <a:p>
            <a:pPr marL="342900" indent="-342900" defTabSz="685800"/>
            <a:r>
              <a:rPr lang="en-US" sz="2100" dirty="0">
                <a:solidFill>
                  <a:srgbClr val="002060"/>
                </a:solidFill>
              </a:rPr>
              <a:t>• </a:t>
            </a:r>
            <a:r>
              <a:rPr lang="en-US" sz="2100" b="1" dirty="0">
                <a:solidFill>
                  <a:schemeClr val="tx1">
                    <a:lumMod val="85000"/>
                    <a:lumOff val="15000"/>
                  </a:schemeClr>
                </a:solidFill>
              </a:rPr>
              <a:t>Programmed SMAs (</a:t>
            </a:r>
            <a:r>
              <a:rPr lang="en-US" sz="2100" b="1" dirty="0" err="1">
                <a:solidFill>
                  <a:schemeClr val="tx1">
                    <a:lumMod val="85000"/>
                    <a:lumOff val="15000"/>
                  </a:schemeClr>
                </a:solidFill>
              </a:rPr>
              <a:t>pSMAs</a:t>
            </a:r>
            <a:r>
              <a:rPr lang="en-US" sz="2100" b="1" dirty="0">
                <a:solidFill>
                  <a:schemeClr val="tx1">
                    <a:lumMod val="85000"/>
                    <a:lumOff val="15000"/>
                  </a:schemeClr>
                </a:solidFill>
              </a:rPr>
              <a:t>)</a:t>
            </a:r>
          </a:p>
          <a:p>
            <a:pPr marL="342900" indent="-342900" defTabSz="685800"/>
            <a:r>
              <a:rPr lang="en-AU" sz="1500" dirty="0">
                <a:solidFill>
                  <a:schemeClr val="tx1">
                    <a:lumMod val="75000"/>
                    <a:lumOff val="25000"/>
                  </a:schemeClr>
                </a:solidFill>
              </a:rPr>
              <a:t>“… </a:t>
            </a:r>
            <a:r>
              <a:rPr lang="en-AU" sz="1500" i="1" dirty="0">
                <a:solidFill>
                  <a:schemeClr val="tx1">
                    <a:lumMod val="75000"/>
                    <a:lumOff val="25000"/>
                  </a:schemeClr>
                </a:solidFill>
              </a:rPr>
              <a:t>a sequence of Shared Medical Appointments in a semi-structured form providing discrete educational input relating to a specific topic.”</a:t>
            </a:r>
            <a:r>
              <a:rPr lang="en-GB" sz="1500" dirty="0">
                <a:solidFill>
                  <a:schemeClr val="tx1">
                    <a:lumMod val="75000"/>
                    <a:lumOff val="25000"/>
                  </a:schemeClr>
                </a:solidFill>
              </a:rPr>
              <a:t> </a:t>
            </a:r>
          </a:p>
          <a:p>
            <a:pPr marL="342900" indent="-342900" defTabSz="685800"/>
            <a:r>
              <a:rPr lang="en-GB" sz="1500" dirty="0">
                <a:solidFill>
                  <a:schemeClr val="tx1">
                    <a:lumMod val="75000"/>
                    <a:lumOff val="25000"/>
                  </a:schemeClr>
                </a:solidFill>
              </a:rPr>
              <a:t>          - </a:t>
            </a:r>
            <a:r>
              <a:rPr lang="en-GB" sz="1500" i="1" dirty="0">
                <a:solidFill>
                  <a:schemeClr val="tx1">
                    <a:lumMod val="75000"/>
                    <a:lumOff val="25000"/>
                  </a:schemeClr>
                </a:solidFill>
              </a:rPr>
              <a:t>can be two, to X sessions, with &amp; without doctor in some sessions</a:t>
            </a:r>
            <a:endParaRPr lang="en-US" sz="1500" i="1" dirty="0">
              <a:solidFill>
                <a:schemeClr val="tx1">
                  <a:lumMod val="75000"/>
                  <a:lumOff val="25000"/>
                </a:schemeClr>
              </a:solidFill>
            </a:endParaRPr>
          </a:p>
        </p:txBody>
      </p:sp>
      <p:sp>
        <p:nvSpPr>
          <p:cNvPr id="9" name="TextBox 8"/>
          <p:cNvSpPr txBox="1"/>
          <p:nvPr/>
        </p:nvSpPr>
        <p:spPr>
          <a:xfrm>
            <a:off x="1461362" y="2813468"/>
            <a:ext cx="6152492" cy="969496"/>
          </a:xfrm>
          <a:prstGeom prst="rect">
            <a:avLst/>
          </a:prstGeom>
          <a:noFill/>
        </p:spPr>
        <p:txBody>
          <a:bodyPr wrap="square" rtlCol="0">
            <a:spAutoFit/>
          </a:bodyPr>
          <a:lstStyle/>
          <a:p>
            <a:pPr marL="342900" indent="-342900" defTabSz="685800"/>
            <a:r>
              <a:rPr lang="en-US" sz="2100" dirty="0">
                <a:solidFill>
                  <a:srgbClr val="002060"/>
                </a:solidFill>
              </a:rPr>
              <a:t>• </a:t>
            </a:r>
            <a:r>
              <a:rPr lang="en-US" sz="2100" b="1" dirty="0">
                <a:solidFill>
                  <a:schemeClr val="tx1">
                    <a:lumMod val="85000"/>
                    <a:lumOff val="15000"/>
                  </a:schemeClr>
                </a:solidFill>
              </a:rPr>
              <a:t>DIGMAs (Drop in Group Medical Appointments)</a:t>
            </a:r>
          </a:p>
          <a:p>
            <a:pPr marL="342900" indent="-342900" defTabSz="685800"/>
            <a:r>
              <a:rPr lang="en-AU" sz="2100" dirty="0">
                <a:solidFill>
                  <a:srgbClr val="002060"/>
                </a:solidFill>
              </a:rPr>
              <a:t> </a:t>
            </a:r>
            <a:r>
              <a:rPr lang="en-AU" sz="2100" dirty="0">
                <a:solidFill>
                  <a:schemeClr val="tx1">
                    <a:lumMod val="75000"/>
                    <a:lumOff val="25000"/>
                  </a:schemeClr>
                </a:solidFill>
              </a:rPr>
              <a:t>   </a:t>
            </a:r>
            <a:r>
              <a:rPr lang="en-AU" sz="1500" i="1" dirty="0">
                <a:solidFill>
                  <a:schemeClr val="tx1">
                    <a:lumMod val="75000"/>
                    <a:lumOff val="25000"/>
                  </a:schemeClr>
                </a:solidFill>
              </a:rPr>
              <a:t>- one-off sessions at regular intervals (</a:t>
            </a:r>
            <a:r>
              <a:rPr lang="en-AU" sz="1500" i="1" dirty="0" err="1">
                <a:solidFill>
                  <a:schemeClr val="tx1">
                    <a:lumMod val="75000"/>
                    <a:lumOff val="25000"/>
                  </a:schemeClr>
                </a:solidFill>
              </a:rPr>
              <a:t>eg</a:t>
            </a:r>
            <a:r>
              <a:rPr lang="en-AU" sz="1500" i="1" dirty="0">
                <a:solidFill>
                  <a:schemeClr val="tx1">
                    <a:lumMod val="75000"/>
                    <a:lumOff val="25000"/>
                  </a:schemeClr>
                </a:solidFill>
              </a:rPr>
              <a:t>. weekly) for opportune &amp; unscheduled consultations with patients with heterogeneous problems </a:t>
            </a:r>
            <a:endParaRPr lang="en-US" sz="1500" i="1" dirty="0">
              <a:solidFill>
                <a:schemeClr val="tx1">
                  <a:lumMod val="75000"/>
                  <a:lumOff val="25000"/>
                </a:schemeClr>
              </a:solidFill>
            </a:endParaRPr>
          </a:p>
        </p:txBody>
      </p:sp>
      <p:sp>
        <p:nvSpPr>
          <p:cNvPr id="11" name="TextBox 10"/>
          <p:cNvSpPr txBox="1"/>
          <p:nvPr/>
        </p:nvSpPr>
        <p:spPr>
          <a:xfrm>
            <a:off x="1461362" y="4127155"/>
            <a:ext cx="6240983" cy="923330"/>
          </a:xfrm>
          <a:prstGeom prst="rect">
            <a:avLst/>
          </a:prstGeom>
          <a:solidFill>
            <a:schemeClr val="tx1">
              <a:lumMod val="65000"/>
              <a:lumOff val="35000"/>
            </a:schemeClr>
          </a:solidFill>
          <a:ln>
            <a:solidFill>
              <a:schemeClr val="tx1"/>
            </a:solidFill>
          </a:ln>
        </p:spPr>
        <p:txBody>
          <a:bodyPr wrap="square" rtlCol="0">
            <a:spAutoFit/>
          </a:bodyPr>
          <a:lstStyle/>
          <a:p>
            <a:pPr algn="ctr"/>
            <a:r>
              <a:rPr lang="en-US" sz="1350" i="1" dirty="0">
                <a:solidFill>
                  <a:schemeClr val="bg1"/>
                </a:solidFill>
              </a:rPr>
              <a:t>“If you’ve seen one Shared Medical Appointment</a:t>
            </a:r>
            <a:r>
              <a:rPr lang="mr-IN" sz="1350" i="1" dirty="0">
                <a:solidFill>
                  <a:schemeClr val="bg1"/>
                </a:solidFill>
              </a:rPr>
              <a:t>…</a:t>
            </a:r>
            <a:r>
              <a:rPr lang="en-AU" sz="1350" i="1" dirty="0">
                <a:solidFill>
                  <a:schemeClr val="bg1"/>
                </a:solidFill>
              </a:rPr>
              <a:t>..</a:t>
            </a:r>
            <a:r>
              <a:rPr lang="en-US" sz="1350" i="1" dirty="0">
                <a:solidFill>
                  <a:schemeClr val="bg1"/>
                </a:solidFill>
              </a:rPr>
              <a:t>you’ve seen one Shared Medical Appointment”	</a:t>
            </a:r>
          </a:p>
          <a:p>
            <a:pPr algn="ctr"/>
            <a:r>
              <a:rPr lang="en-US" sz="1350" i="1" dirty="0">
                <a:solidFill>
                  <a:schemeClr val="bg1"/>
                </a:solidFill>
              </a:rPr>
              <a:t> </a:t>
            </a:r>
            <a:r>
              <a:rPr lang="en-US" sz="1350" dirty="0" err="1">
                <a:solidFill>
                  <a:schemeClr val="bg1"/>
                </a:solidFill>
              </a:rPr>
              <a:t>Dr</a:t>
            </a:r>
            <a:r>
              <a:rPr lang="en-US" sz="1350" dirty="0">
                <a:solidFill>
                  <a:schemeClr val="bg1"/>
                </a:solidFill>
              </a:rPr>
              <a:t> Marianne </a:t>
            </a:r>
            <a:r>
              <a:rPr lang="en-US" sz="1350" dirty="0" err="1">
                <a:solidFill>
                  <a:schemeClr val="bg1"/>
                </a:solidFill>
              </a:rPr>
              <a:t>Sumego</a:t>
            </a:r>
            <a:endParaRPr lang="en-US" sz="1350" dirty="0">
              <a:solidFill>
                <a:schemeClr val="bg1"/>
              </a:solidFill>
            </a:endParaRPr>
          </a:p>
          <a:p>
            <a:pPr algn="ctr"/>
            <a:r>
              <a:rPr lang="en-US" sz="1350" dirty="0">
                <a:solidFill>
                  <a:schemeClr val="bg1"/>
                </a:solidFill>
              </a:rPr>
              <a:t>Director, SMAs, Cleveland Clinic</a:t>
            </a:r>
          </a:p>
        </p:txBody>
      </p:sp>
      <p:sp>
        <p:nvSpPr>
          <p:cNvPr id="2" name="TextBox 1">
            <a:extLst>
              <a:ext uri="{FF2B5EF4-FFF2-40B4-BE49-F238E27FC236}">
                <a16:creationId xmlns:a16="http://schemas.microsoft.com/office/drawing/2014/main" id="{5F01B5FF-1426-7748-984B-ADA82A2967A6}"/>
              </a:ext>
            </a:extLst>
          </p:cNvPr>
          <p:cNvSpPr txBox="1"/>
          <p:nvPr/>
        </p:nvSpPr>
        <p:spPr>
          <a:xfrm>
            <a:off x="3017140" y="3769149"/>
            <a:ext cx="4596714" cy="300082"/>
          </a:xfrm>
          <a:prstGeom prst="rect">
            <a:avLst/>
          </a:prstGeom>
          <a:noFill/>
        </p:spPr>
        <p:txBody>
          <a:bodyPr wrap="square" rtlCol="0">
            <a:spAutoFit/>
          </a:bodyPr>
          <a:lstStyle/>
          <a:p>
            <a:pPr algn="r"/>
            <a:r>
              <a:rPr lang="en-US" sz="1200" dirty="0"/>
              <a:t>Egger et al., </a:t>
            </a:r>
            <a:r>
              <a:rPr lang="en-US" sz="1200" i="1" dirty="0"/>
              <a:t>AFP</a:t>
            </a:r>
            <a:r>
              <a:rPr lang="en-US" sz="1200" dirty="0"/>
              <a:t>, 2014, 43:3, 151-154</a:t>
            </a:r>
            <a:r>
              <a:rPr lang="en-US" sz="1350" dirty="0"/>
              <a:t>	</a:t>
            </a:r>
          </a:p>
        </p:txBody>
      </p:sp>
    </p:spTree>
    <p:extLst>
      <p:ext uri="{BB962C8B-B14F-4D97-AF65-F5344CB8AC3E}">
        <p14:creationId xmlns:p14="http://schemas.microsoft.com/office/powerpoint/2010/main" val="438835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0" y="685800"/>
            <a:ext cx="4572000" cy="461665"/>
          </a:xfrm>
          <a:prstGeom prst="rect">
            <a:avLst/>
          </a:prstGeom>
          <a:noFill/>
        </p:spPr>
        <p:txBody>
          <a:bodyPr wrap="square" rtlCol="0">
            <a:spAutoFit/>
          </a:bodyPr>
          <a:lstStyle/>
          <a:p>
            <a:pPr defTabSz="514350">
              <a:defRPr/>
            </a:pPr>
            <a:r>
              <a:rPr lang="en-AU" sz="2400" dirty="0">
                <a:solidFill>
                  <a:srgbClr val="9BBB59"/>
                </a:solidFill>
                <a:latin typeface="Open Sans"/>
                <a:cs typeface="Open Sans"/>
              </a:rPr>
              <a:t>What type of SMA will you run</a:t>
            </a:r>
            <a:r>
              <a:rPr lang="en-AU" sz="2400" dirty="0">
                <a:solidFill>
                  <a:srgbClr val="9BBB59"/>
                </a:solidFill>
                <a:latin typeface="Calibri"/>
              </a:rPr>
              <a:t>?</a:t>
            </a:r>
            <a:endParaRPr lang="en-US" sz="2400" dirty="0">
              <a:solidFill>
                <a:srgbClr val="9BBB59"/>
              </a:solidFill>
              <a:latin typeface="Calibri"/>
            </a:endParaRPr>
          </a:p>
        </p:txBody>
      </p:sp>
      <p:sp>
        <p:nvSpPr>
          <p:cNvPr id="6" name="TextBox 5"/>
          <p:cNvSpPr txBox="1"/>
          <p:nvPr/>
        </p:nvSpPr>
        <p:spPr>
          <a:xfrm>
            <a:off x="2233603" y="1175142"/>
            <a:ext cx="4260525" cy="300082"/>
          </a:xfrm>
          <a:prstGeom prst="rect">
            <a:avLst/>
          </a:prstGeom>
          <a:noFill/>
          <a:ln>
            <a:noFill/>
          </a:ln>
        </p:spPr>
        <p:txBody>
          <a:bodyPr wrap="none" rtlCol="0">
            <a:spAutoFit/>
          </a:bodyPr>
          <a:lstStyle/>
          <a:p>
            <a:pPr defTabSz="514350">
              <a:defRPr/>
            </a:pPr>
            <a:r>
              <a:rPr lang="en-US" sz="1350" b="1" dirty="0">
                <a:solidFill>
                  <a:prstClr val="black">
                    <a:lumMod val="75000"/>
                    <a:lumOff val="25000"/>
                  </a:prstClr>
                </a:solidFill>
                <a:latin typeface="Calibri"/>
              </a:rPr>
              <a:t>Generic                       Type                                    Composition</a:t>
            </a:r>
          </a:p>
        </p:txBody>
      </p:sp>
      <p:sp>
        <p:nvSpPr>
          <p:cNvPr id="7" name="TextBox 6"/>
          <p:cNvSpPr txBox="1"/>
          <p:nvPr/>
        </p:nvSpPr>
        <p:spPr>
          <a:xfrm>
            <a:off x="2162896" y="1672977"/>
            <a:ext cx="1111202" cy="1477584"/>
          </a:xfrm>
          <a:prstGeom prst="rect">
            <a:avLst/>
          </a:prstGeom>
          <a:noFill/>
          <a:ln>
            <a:noFill/>
          </a:ln>
        </p:spPr>
        <p:txBody>
          <a:bodyPr wrap="none" rtlCol="0">
            <a:spAutoFit/>
          </a:bodyPr>
          <a:lstStyle/>
          <a:p>
            <a:pPr defTabSz="514350">
              <a:defRPr/>
            </a:pPr>
            <a:endParaRPr lang="en-US" sz="1125" b="1" dirty="0">
              <a:solidFill>
                <a:prstClr val="black">
                  <a:lumMod val="75000"/>
                  <a:lumOff val="25000"/>
                </a:prstClr>
              </a:solidFill>
              <a:latin typeface="Calibri"/>
            </a:endParaRPr>
          </a:p>
          <a:p>
            <a:pPr defTabSz="514350">
              <a:defRPr/>
            </a:pPr>
            <a:r>
              <a:rPr lang="en-US" sz="1125" b="1" dirty="0">
                <a:solidFill>
                  <a:prstClr val="black"/>
                </a:solidFill>
                <a:latin typeface="Calibri"/>
              </a:rPr>
              <a:t>Shared Medical</a:t>
            </a:r>
          </a:p>
          <a:p>
            <a:pPr defTabSz="514350">
              <a:defRPr/>
            </a:pPr>
            <a:r>
              <a:rPr lang="en-US" sz="1125" b="1" dirty="0">
                <a:solidFill>
                  <a:prstClr val="black"/>
                </a:solidFill>
                <a:latin typeface="Calibri"/>
              </a:rPr>
              <a:t>Appointments </a:t>
            </a:r>
          </a:p>
          <a:p>
            <a:pPr defTabSz="514350">
              <a:defRPr/>
            </a:pPr>
            <a:r>
              <a:rPr lang="en-US" sz="1125" b="1" dirty="0">
                <a:solidFill>
                  <a:prstClr val="black"/>
                </a:solidFill>
                <a:latin typeface="Calibri"/>
              </a:rPr>
              <a:t>(SMAs):</a:t>
            </a:r>
          </a:p>
          <a:p>
            <a:pPr defTabSz="514350">
              <a:defRPr/>
            </a:pPr>
            <a:endParaRPr lang="en-US" sz="1350" b="1" dirty="0">
              <a:solidFill>
                <a:prstClr val="black"/>
              </a:solidFill>
              <a:latin typeface="Calibri"/>
            </a:endParaRPr>
          </a:p>
          <a:p>
            <a:pPr defTabSz="514350">
              <a:defRPr/>
            </a:pPr>
            <a:r>
              <a:rPr lang="en-US" sz="788" dirty="0">
                <a:solidFill>
                  <a:prstClr val="black"/>
                </a:solidFill>
                <a:latin typeface="Calibri"/>
              </a:rPr>
              <a:t>Medical and Allied </a:t>
            </a:r>
          </a:p>
          <a:p>
            <a:pPr defTabSz="514350">
              <a:defRPr/>
            </a:pPr>
            <a:r>
              <a:rPr lang="en-US" sz="788" dirty="0">
                <a:solidFill>
                  <a:prstClr val="black"/>
                </a:solidFill>
                <a:latin typeface="Calibri"/>
              </a:rPr>
              <a:t>Health consultation </a:t>
            </a:r>
          </a:p>
          <a:p>
            <a:pPr defTabSz="514350">
              <a:defRPr/>
            </a:pPr>
            <a:r>
              <a:rPr lang="en-US" sz="788" dirty="0">
                <a:solidFill>
                  <a:prstClr val="black"/>
                </a:solidFill>
                <a:latin typeface="Calibri"/>
              </a:rPr>
              <a:t>and group session </a:t>
            </a:r>
          </a:p>
          <a:p>
            <a:pPr defTabSz="514350">
              <a:defRPr/>
            </a:pPr>
            <a:r>
              <a:rPr lang="en-US" sz="788" dirty="0">
                <a:solidFill>
                  <a:prstClr val="black"/>
                </a:solidFill>
                <a:latin typeface="Calibri"/>
              </a:rPr>
              <a:t>with 6-12 patients</a:t>
            </a:r>
          </a:p>
        </p:txBody>
      </p:sp>
      <p:sp>
        <p:nvSpPr>
          <p:cNvPr id="8" name="TextBox 7"/>
          <p:cNvSpPr txBox="1"/>
          <p:nvPr/>
        </p:nvSpPr>
        <p:spPr>
          <a:xfrm>
            <a:off x="3312883" y="1449005"/>
            <a:ext cx="1657826" cy="802336"/>
          </a:xfrm>
          <a:prstGeom prst="rect">
            <a:avLst/>
          </a:prstGeom>
          <a:noFill/>
          <a:ln>
            <a:noFill/>
          </a:ln>
        </p:spPr>
        <p:txBody>
          <a:bodyPr wrap="none" rtlCol="0">
            <a:spAutoFit/>
          </a:bodyPr>
          <a:lstStyle/>
          <a:p>
            <a:pPr defTabSz="514350">
              <a:defRPr/>
            </a:pPr>
            <a:r>
              <a:rPr lang="en-US" sz="1125" b="1" dirty="0">
                <a:solidFill>
                  <a:srgbClr val="404040"/>
                </a:solidFill>
                <a:latin typeface="Calibri"/>
              </a:rPr>
              <a:t>Physical Shared Medical </a:t>
            </a:r>
          </a:p>
          <a:p>
            <a:pPr defTabSz="514350">
              <a:defRPr/>
            </a:pPr>
            <a:r>
              <a:rPr lang="en-US" sz="1125" b="1" dirty="0">
                <a:solidFill>
                  <a:srgbClr val="404040"/>
                </a:solidFill>
                <a:latin typeface="Calibri"/>
              </a:rPr>
              <a:t>Appointments (PSMAs)</a:t>
            </a:r>
          </a:p>
          <a:p>
            <a:pPr defTabSz="514350">
              <a:defRPr/>
            </a:pPr>
            <a:r>
              <a:rPr lang="en-US" sz="788" dirty="0">
                <a:solidFill>
                  <a:srgbClr val="404040"/>
                </a:solidFill>
                <a:latin typeface="Calibri"/>
              </a:rPr>
              <a:t>Includes a range of physical tests</a:t>
            </a:r>
          </a:p>
          <a:p>
            <a:pPr defTabSz="514350">
              <a:defRPr/>
            </a:pPr>
            <a:r>
              <a:rPr lang="en-US" sz="788" dirty="0">
                <a:solidFill>
                  <a:srgbClr val="404040"/>
                </a:solidFill>
                <a:latin typeface="Calibri"/>
              </a:rPr>
              <a:t>by GP or PN in ‘breakout’ room</a:t>
            </a:r>
          </a:p>
          <a:p>
            <a:pPr defTabSz="514350">
              <a:defRPr/>
            </a:pPr>
            <a:endParaRPr lang="en-US" sz="788" dirty="0">
              <a:solidFill>
                <a:prstClr val="black"/>
              </a:solidFill>
              <a:latin typeface="Calibri"/>
            </a:endParaRPr>
          </a:p>
        </p:txBody>
      </p:sp>
      <p:sp>
        <p:nvSpPr>
          <p:cNvPr id="9" name="TextBox 8"/>
          <p:cNvSpPr txBox="1"/>
          <p:nvPr/>
        </p:nvSpPr>
        <p:spPr>
          <a:xfrm>
            <a:off x="5007629" y="1436019"/>
            <a:ext cx="1933543" cy="213585"/>
          </a:xfrm>
          <a:prstGeom prst="rect">
            <a:avLst/>
          </a:prstGeom>
          <a:noFill/>
          <a:ln>
            <a:noFill/>
          </a:ln>
        </p:spPr>
        <p:txBody>
          <a:bodyPr wrap="none" rtlCol="0">
            <a:spAutoFit/>
          </a:bodyPr>
          <a:lstStyle/>
          <a:p>
            <a:pPr defTabSz="514350">
              <a:defRPr/>
            </a:pPr>
            <a:r>
              <a:rPr lang="en-US" sz="788" b="1" dirty="0">
                <a:solidFill>
                  <a:prstClr val="black"/>
                </a:solidFill>
                <a:latin typeface="Calibri"/>
              </a:rPr>
              <a:t>Heterogeneous                      Homogeneous</a:t>
            </a:r>
          </a:p>
        </p:txBody>
      </p:sp>
      <p:sp>
        <p:nvSpPr>
          <p:cNvPr id="10" name="TextBox 9"/>
          <p:cNvSpPr txBox="1"/>
          <p:nvPr/>
        </p:nvSpPr>
        <p:spPr>
          <a:xfrm>
            <a:off x="5007629" y="2072221"/>
            <a:ext cx="917239" cy="1356718"/>
          </a:xfrm>
          <a:prstGeom prst="rect">
            <a:avLst/>
          </a:prstGeom>
          <a:noFill/>
          <a:ln>
            <a:noFill/>
          </a:ln>
        </p:spPr>
        <p:txBody>
          <a:bodyPr wrap="none" rtlCol="0">
            <a:spAutoFit/>
          </a:bodyPr>
          <a:lstStyle/>
          <a:p>
            <a:pPr defTabSz="514350">
              <a:defRPr/>
            </a:pPr>
            <a:r>
              <a:rPr lang="en-US" sz="788" dirty="0">
                <a:solidFill>
                  <a:prstClr val="black">
                    <a:lumMod val="75000"/>
                    <a:lumOff val="25000"/>
                  </a:prstClr>
                </a:solidFill>
                <a:latin typeface="Calibri"/>
              </a:rPr>
              <a:t>Varying gender/</a:t>
            </a:r>
          </a:p>
          <a:p>
            <a:pPr defTabSz="514350">
              <a:defRPr/>
            </a:pPr>
            <a:r>
              <a:rPr lang="en-US" sz="788" dirty="0">
                <a:solidFill>
                  <a:prstClr val="black">
                    <a:lumMod val="75000"/>
                    <a:lumOff val="25000"/>
                  </a:prstClr>
                </a:solidFill>
                <a:latin typeface="Calibri"/>
              </a:rPr>
              <a:t>age/ailment etc. </a:t>
            </a:r>
          </a:p>
          <a:p>
            <a:pPr defTabSz="514350">
              <a:defRPr/>
            </a:pPr>
            <a:r>
              <a:rPr lang="en-US" sz="788" dirty="0">
                <a:solidFill>
                  <a:prstClr val="black">
                    <a:lumMod val="75000"/>
                    <a:lumOff val="25000"/>
                  </a:prstClr>
                </a:solidFill>
                <a:latin typeface="Calibri"/>
              </a:rPr>
              <a:t>Pts with different </a:t>
            </a:r>
          </a:p>
          <a:p>
            <a:pPr defTabSz="514350">
              <a:defRPr/>
            </a:pPr>
            <a:r>
              <a:rPr lang="en-US" sz="788" dirty="0">
                <a:solidFill>
                  <a:prstClr val="black">
                    <a:lumMod val="75000"/>
                    <a:lumOff val="25000"/>
                  </a:prstClr>
                </a:solidFill>
                <a:latin typeface="Calibri"/>
              </a:rPr>
              <a:t>types of chronic </a:t>
            </a:r>
          </a:p>
          <a:p>
            <a:pPr defTabSz="514350">
              <a:defRPr/>
            </a:pPr>
            <a:r>
              <a:rPr lang="en-US" sz="788" dirty="0">
                <a:solidFill>
                  <a:prstClr val="black">
                    <a:lumMod val="75000"/>
                    <a:lumOff val="25000"/>
                  </a:prstClr>
                </a:solidFill>
                <a:latin typeface="Calibri"/>
              </a:rPr>
              <a:t>disease with</a:t>
            </a:r>
          </a:p>
          <a:p>
            <a:pPr defTabSz="514350">
              <a:defRPr/>
            </a:pPr>
            <a:r>
              <a:rPr lang="en-US" sz="788" dirty="0">
                <a:solidFill>
                  <a:prstClr val="black">
                    <a:lumMod val="75000"/>
                    <a:lumOff val="25000"/>
                  </a:prstClr>
                </a:solidFill>
                <a:latin typeface="Calibri"/>
              </a:rPr>
              <a:t>similar lifestyle </a:t>
            </a:r>
          </a:p>
          <a:p>
            <a:pPr defTabSz="514350">
              <a:defRPr/>
            </a:pPr>
            <a:r>
              <a:rPr lang="en-US" sz="788" dirty="0">
                <a:solidFill>
                  <a:prstClr val="black">
                    <a:lumMod val="75000"/>
                    <a:lumOff val="25000"/>
                  </a:prstClr>
                </a:solidFill>
                <a:latin typeface="Calibri"/>
              </a:rPr>
              <a:t>causes</a:t>
            </a:r>
          </a:p>
          <a:p>
            <a:pPr defTabSz="514350">
              <a:defRPr/>
            </a:pPr>
            <a:r>
              <a:rPr lang="en-US" sz="788" dirty="0">
                <a:solidFill>
                  <a:prstClr val="black">
                    <a:lumMod val="75000"/>
                    <a:lumOff val="25000"/>
                  </a:prstClr>
                </a:solidFill>
                <a:latin typeface="Calibri"/>
              </a:rPr>
              <a:t>(T2D; CHD, </a:t>
            </a:r>
          </a:p>
          <a:p>
            <a:pPr defTabSz="514350">
              <a:defRPr/>
            </a:pPr>
            <a:r>
              <a:rPr lang="en-US" sz="788" dirty="0">
                <a:solidFill>
                  <a:prstClr val="black">
                    <a:lumMod val="75000"/>
                    <a:lumOff val="25000"/>
                  </a:prstClr>
                </a:solidFill>
                <a:latin typeface="Calibri"/>
              </a:rPr>
              <a:t>COPD </a:t>
            </a:r>
            <a:r>
              <a:rPr lang="en-US" sz="788" dirty="0" err="1">
                <a:solidFill>
                  <a:prstClr val="black">
                    <a:lumMod val="75000"/>
                    <a:lumOff val="25000"/>
                  </a:prstClr>
                </a:solidFill>
                <a:latin typeface="Calibri"/>
              </a:rPr>
              <a:t>etc</a:t>
            </a:r>
            <a:r>
              <a:rPr lang="en-US" sz="788" dirty="0">
                <a:solidFill>
                  <a:prstClr val="black">
                    <a:lumMod val="75000"/>
                    <a:lumOff val="25000"/>
                  </a:prstClr>
                </a:solidFill>
                <a:latin typeface="Calibri"/>
              </a:rPr>
              <a:t>)</a:t>
            </a:r>
          </a:p>
          <a:p>
            <a:pPr defTabSz="514350">
              <a:defRPr/>
            </a:pPr>
            <a:endParaRPr lang="en-US" sz="1125" dirty="0">
              <a:solidFill>
                <a:prstClr val="black"/>
              </a:solidFill>
              <a:latin typeface="Calibri"/>
            </a:endParaRPr>
          </a:p>
        </p:txBody>
      </p:sp>
      <p:sp>
        <p:nvSpPr>
          <p:cNvPr id="11" name="TextBox 10"/>
          <p:cNvSpPr txBox="1"/>
          <p:nvPr/>
        </p:nvSpPr>
        <p:spPr>
          <a:xfrm>
            <a:off x="6086648" y="2072222"/>
            <a:ext cx="878767" cy="871713"/>
          </a:xfrm>
          <a:prstGeom prst="rect">
            <a:avLst/>
          </a:prstGeom>
          <a:noFill/>
          <a:ln>
            <a:noFill/>
          </a:ln>
        </p:spPr>
        <p:txBody>
          <a:bodyPr wrap="none" rtlCol="0">
            <a:spAutoFit/>
          </a:bodyPr>
          <a:lstStyle/>
          <a:p>
            <a:pPr defTabSz="514350">
              <a:defRPr/>
            </a:pPr>
            <a:r>
              <a:rPr lang="en-US" sz="788" dirty="0">
                <a:solidFill>
                  <a:srgbClr val="404040"/>
                </a:solidFill>
                <a:latin typeface="Calibri"/>
              </a:rPr>
              <a:t>Similar ailment</a:t>
            </a:r>
          </a:p>
          <a:p>
            <a:pPr defTabSz="514350">
              <a:defRPr/>
            </a:pPr>
            <a:r>
              <a:rPr lang="en-US" sz="788" dirty="0">
                <a:solidFill>
                  <a:srgbClr val="404040"/>
                </a:solidFill>
                <a:latin typeface="Calibri"/>
              </a:rPr>
              <a:t>or background</a:t>
            </a:r>
          </a:p>
          <a:p>
            <a:pPr defTabSz="514350">
              <a:defRPr/>
            </a:pPr>
            <a:r>
              <a:rPr lang="en-US" sz="788" dirty="0" err="1">
                <a:solidFill>
                  <a:srgbClr val="404040"/>
                </a:solidFill>
                <a:latin typeface="Calibri"/>
              </a:rPr>
              <a:t>eg</a:t>
            </a:r>
            <a:r>
              <a:rPr lang="en-US" sz="788" dirty="0">
                <a:solidFill>
                  <a:srgbClr val="404040"/>
                </a:solidFill>
                <a:latin typeface="Calibri"/>
              </a:rPr>
              <a:t>. T2D; </a:t>
            </a:r>
          </a:p>
          <a:p>
            <a:pPr defTabSz="514350">
              <a:defRPr/>
            </a:pPr>
            <a:r>
              <a:rPr lang="en-US" sz="788" dirty="0">
                <a:solidFill>
                  <a:srgbClr val="404040"/>
                </a:solidFill>
                <a:latin typeface="Calibri"/>
              </a:rPr>
              <a:t>Indigenous men/</a:t>
            </a:r>
          </a:p>
          <a:p>
            <a:pPr defTabSz="514350">
              <a:defRPr/>
            </a:pPr>
            <a:r>
              <a:rPr lang="en-US" sz="788" dirty="0">
                <a:solidFill>
                  <a:srgbClr val="404040"/>
                </a:solidFill>
                <a:latin typeface="Calibri"/>
              </a:rPr>
              <a:t>women; elderly</a:t>
            </a:r>
          </a:p>
          <a:p>
            <a:pPr defTabSz="514350">
              <a:defRPr/>
            </a:pPr>
            <a:endParaRPr lang="en-US" sz="1125" dirty="0">
              <a:solidFill>
                <a:prstClr val="black"/>
              </a:solidFill>
              <a:latin typeface="Calibri"/>
            </a:endParaRPr>
          </a:p>
        </p:txBody>
      </p:sp>
      <p:sp>
        <p:nvSpPr>
          <p:cNvPr id="12" name="Rectangle 11"/>
          <p:cNvSpPr/>
          <p:nvPr/>
        </p:nvSpPr>
        <p:spPr>
          <a:xfrm>
            <a:off x="2162898" y="1175143"/>
            <a:ext cx="184731" cy="265457"/>
          </a:xfrm>
          <a:prstGeom prst="rect">
            <a:avLst/>
          </a:prstGeom>
          <a:noFill/>
          <a:ln>
            <a:noFill/>
          </a:ln>
        </p:spPr>
        <p:txBody>
          <a:bodyPr wrap="none" rtlCol="0">
            <a:spAutoFit/>
          </a:bodyPr>
          <a:lstStyle/>
          <a:p>
            <a:pPr defTabSz="514350">
              <a:defRPr/>
            </a:pPr>
            <a:endParaRPr lang="en-US" sz="1125" b="1">
              <a:solidFill>
                <a:prstClr val="black"/>
              </a:solidFill>
              <a:latin typeface="Calibri"/>
            </a:endParaRPr>
          </a:p>
        </p:txBody>
      </p:sp>
      <p:cxnSp>
        <p:nvCxnSpPr>
          <p:cNvPr id="14" name="Straight Connector 13"/>
          <p:cNvCxnSpPr/>
          <p:nvPr/>
        </p:nvCxnSpPr>
        <p:spPr>
          <a:xfrm>
            <a:off x="2162898" y="1434829"/>
            <a:ext cx="4857179" cy="893"/>
          </a:xfrm>
          <a:prstGeom prst="line">
            <a:avLst/>
          </a:prstGeom>
          <a:ln>
            <a:solidFill>
              <a:srgbClr val="9BBB59"/>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5400000">
            <a:off x="1814823" y="2663376"/>
            <a:ext cx="2977361" cy="893"/>
          </a:xfrm>
          <a:prstGeom prst="line">
            <a:avLst/>
          </a:prstGeom>
          <a:ln w="28575" cap="flat" cmpd="sng" algn="ctr">
            <a:solidFill>
              <a:srgbClr val="9BBB59"/>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5400000">
            <a:off x="3402633" y="2643117"/>
            <a:ext cx="2977361" cy="893"/>
          </a:xfrm>
          <a:prstGeom prst="line">
            <a:avLst/>
          </a:prstGeom>
          <a:ln w="28575" cap="flat" cmpd="sng" algn="ctr">
            <a:solidFill>
              <a:srgbClr val="9BBB59"/>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4883938" y="1672978"/>
            <a:ext cx="2136138" cy="893"/>
          </a:xfrm>
          <a:prstGeom prst="line">
            <a:avLst/>
          </a:prstGeom>
          <a:ln>
            <a:solidFill>
              <a:srgbClr val="9BBB59"/>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rot="5400000">
            <a:off x="4661632" y="2793667"/>
            <a:ext cx="2717675" cy="893"/>
          </a:xfrm>
          <a:prstGeom prst="line">
            <a:avLst/>
          </a:prstGeom>
          <a:ln w="28575" cap="flat" cmpd="sng" algn="ctr">
            <a:solidFill>
              <a:srgbClr val="9BBB59"/>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2189203" y="1152670"/>
            <a:ext cx="4857179" cy="893"/>
          </a:xfrm>
          <a:prstGeom prst="line">
            <a:avLst/>
          </a:prstGeom>
          <a:ln>
            <a:solidFill>
              <a:srgbClr val="9BBB59"/>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rot="5400000">
            <a:off x="687852" y="2647338"/>
            <a:ext cx="2977361" cy="893"/>
          </a:xfrm>
          <a:prstGeom prst="line">
            <a:avLst/>
          </a:prstGeom>
          <a:ln w="28575" cap="flat" cmpd="sng" algn="ctr">
            <a:solidFill>
              <a:srgbClr val="9BBB59"/>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a:off x="5568975" y="2647338"/>
            <a:ext cx="2977361" cy="893"/>
          </a:xfrm>
          <a:prstGeom prst="line">
            <a:avLst/>
          </a:prstGeom>
          <a:ln w="28575" cap="flat" cmpd="sng" algn="ctr">
            <a:solidFill>
              <a:srgbClr val="9BBB59"/>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2200030" y="4126536"/>
            <a:ext cx="4857179" cy="893"/>
          </a:xfrm>
          <a:prstGeom prst="line">
            <a:avLst/>
          </a:prstGeom>
          <a:ln>
            <a:solidFill>
              <a:srgbClr val="9BBB59"/>
            </a:solidFill>
          </a:ln>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3333660" y="2228064"/>
            <a:ext cx="1673856" cy="854208"/>
          </a:xfrm>
          <a:prstGeom prst="rect">
            <a:avLst/>
          </a:prstGeom>
          <a:noFill/>
        </p:spPr>
        <p:txBody>
          <a:bodyPr wrap="none" rtlCol="0">
            <a:spAutoFit/>
          </a:bodyPr>
          <a:lstStyle/>
          <a:p>
            <a:pPr defTabSz="514350">
              <a:defRPr/>
            </a:pPr>
            <a:r>
              <a:rPr lang="en-US" sz="1125" b="1" dirty="0">
                <a:solidFill>
                  <a:srgbClr val="404040"/>
                </a:solidFill>
                <a:latin typeface="Calibri"/>
              </a:rPr>
              <a:t>Programmed Shared</a:t>
            </a:r>
          </a:p>
          <a:p>
            <a:pPr defTabSz="514350">
              <a:defRPr/>
            </a:pPr>
            <a:r>
              <a:rPr lang="en-US" sz="1125" b="1" dirty="0">
                <a:solidFill>
                  <a:srgbClr val="404040"/>
                </a:solidFill>
                <a:latin typeface="Calibri"/>
              </a:rPr>
              <a:t>Medical Appointments</a:t>
            </a:r>
          </a:p>
          <a:p>
            <a:pPr defTabSz="514350">
              <a:defRPr/>
            </a:pPr>
            <a:r>
              <a:rPr lang="en-US" sz="1125" b="1" dirty="0">
                <a:solidFill>
                  <a:srgbClr val="404040"/>
                </a:solidFill>
                <a:latin typeface="Calibri"/>
              </a:rPr>
              <a:t>(</a:t>
            </a:r>
            <a:r>
              <a:rPr lang="en-US" sz="1125" b="1" dirty="0" err="1">
                <a:solidFill>
                  <a:srgbClr val="404040"/>
                </a:solidFill>
                <a:latin typeface="Calibri"/>
              </a:rPr>
              <a:t>pSMAs</a:t>
            </a:r>
            <a:r>
              <a:rPr lang="en-US" sz="1125" b="1" dirty="0">
                <a:solidFill>
                  <a:srgbClr val="404040"/>
                </a:solidFill>
                <a:latin typeface="Calibri"/>
              </a:rPr>
              <a:t>)</a:t>
            </a:r>
          </a:p>
          <a:p>
            <a:pPr defTabSz="514350">
              <a:defRPr/>
            </a:pPr>
            <a:r>
              <a:rPr lang="en-US" sz="788" dirty="0" err="1">
                <a:solidFill>
                  <a:srgbClr val="404040"/>
                </a:solidFill>
                <a:latin typeface="Calibri"/>
              </a:rPr>
              <a:t>Ie</a:t>
            </a:r>
            <a:r>
              <a:rPr lang="en-US" sz="788" dirty="0">
                <a:solidFill>
                  <a:srgbClr val="404040"/>
                </a:solidFill>
                <a:latin typeface="Calibri"/>
              </a:rPr>
              <a:t>. weight loss, smoking, pain, </a:t>
            </a:r>
          </a:p>
          <a:p>
            <a:pPr defTabSz="514350">
              <a:defRPr/>
            </a:pPr>
            <a:r>
              <a:rPr lang="en-US" sz="788" dirty="0">
                <a:solidFill>
                  <a:srgbClr val="404040"/>
                </a:solidFill>
                <a:latin typeface="Calibri"/>
              </a:rPr>
              <a:t>restless babies, Type 2 diabetes  etc</a:t>
            </a:r>
            <a:r>
              <a:rPr lang="en-US" sz="788" dirty="0">
                <a:solidFill>
                  <a:prstClr val="black"/>
                </a:solidFill>
                <a:latin typeface="Calibri"/>
              </a:rPr>
              <a:t>.</a:t>
            </a:r>
          </a:p>
        </p:txBody>
      </p:sp>
      <p:sp>
        <p:nvSpPr>
          <p:cNvPr id="5" name="Rectangle 4"/>
          <p:cNvSpPr/>
          <p:nvPr/>
        </p:nvSpPr>
        <p:spPr>
          <a:xfrm>
            <a:off x="3359539" y="3118810"/>
            <a:ext cx="1555361" cy="975460"/>
          </a:xfrm>
          <a:prstGeom prst="rect">
            <a:avLst/>
          </a:prstGeom>
        </p:spPr>
        <p:txBody>
          <a:bodyPr wrap="square">
            <a:spAutoFit/>
          </a:bodyPr>
          <a:lstStyle/>
          <a:p>
            <a:pPr defTabSz="514350">
              <a:defRPr/>
            </a:pPr>
            <a:r>
              <a:rPr lang="en-US" sz="1125" b="1" dirty="0">
                <a:solidFill>
                  <a:srgbClr val="404040"/>
                </a:solidFill>
                <a:latin typeface="Calibri"/>
              </a:rPr>
              <a:t>Drop in Group Medical</a:t>
            </a:r>
          </a:p>
          <a:p>
            <a:pPr defTabSz="514350">
              <a:defRPr/>
            </a:pPr>
            <a:r>
              <a:rPr lang="en-US" sz="1125" b="1" dirty="0">
                <a:solidFill>
                  <a:srgbClr val="404040"/>
                </a:solidFill>
                <a:latin typeface="Calibri"/>
              </a:rPr>
              <a:t>Appointments </a:t>
            </a:r>
          </a:p>
          <a:p>
            <a:pPr defTabSz="514350">
              <a:defRPr/>
            </a:pPr>
            <a:r>
              <a:rPr lang="en-US" sz="1125" b="1" dirty="0">
                <a:solidFill>
                  <a:srgbClr val="404040"/>
                </a:solidFill>
                <a:latin typeface="Calibri"/>
              </a:rPr>
              <a:t>(DIGMAs):</a:t>
            </a:r>
          </a:p>
          <a:p>
            <a:pPr defTabSz="514350">
              <a:defRPr/>
            </a:pPr>
            <a:r>
              <a:rPr lang="en-US" sz="788" dirty="0">
                <a:solidFill>
                  <a:srgbClr val="404040"/>
                </a:solidFill>
                <a:latin typeface="Calibri"/>
              </a:rPr>
              <a:t>Medical and Allied Health</a:t>
            </a:r>
          </a:p>
          <a:p>
            <a:pPr defTabSz="514350">
              <a:defRPr/>
            </a:pPr>
            <a:r>
              <a:rPr lang="en-US" sz="788" dirty="0">
                <a:solidFill>
                  <a:srgbClr val="404040"/>
                </a:solidFill>
                <a:latin typeface="Calibri"/>
              </a:rPr>
              <a:t>consultation and group</a:t>
            </a:r>
          </a:p>
          <a:p>
            <a:pPr defTabSz="514350">
              <a:defRPr/>
            </a:pPr>
            <a:r>
              <a:rPr lang="en-US" sz="788" dirty="0">
                <a:solidFill>
                  <a:srgbClr val="404040"/>
                </a:solidFill>
                <a:latin typeface="Calibri"/>
              </a:rPr>
              <a:t>session with 6-12 patients</a:t>
            </a:r>
          </a:p>
        </p:txBody>
      </p:sp>
      <p:sp>
        <p:nvSpPr>
          <p:cNvPr id="2" name="TextBox 1">
            <a:extLst>
              <a:ext uri="{FF2B5EF4-FFF2-40B4-BE49-F238E27FC236}">
                <a16:creationId xmlns:a16="http://schemas.microsoft.com/office/drawing/2014/main" id="{5F18D6A2-2AC4-5840-9F84-7968B19CFB3C}"/>
              </a:ext>
            </a:extLst>
          </p:cNvPr>
          <p:cNvSpPr txBox="1"/>
          <p:nvPr/>
        </p:nvSpPr>
        <p:spPr>
          <a:xfrm>
            <a:off x="4628619" y="4375080"/>
            <a:ext cx="2524345" cy="276999"/>
          </a:xfrm>
          <a:prstGeom prst="rect">
            <a:avLst/>
          </a:prstGeom>
          <a:noFill/>
        </p:spPr>
        <p:txBody>
          <a:bodyPr wrap="none" rtlCol="0">
            <a:spAutoFit/>
          </a:bodyPr>
          <a:lstStyle/>
          <a:p>
            <a:r>
              <a:rPr lang="en-US" sz="1200" dirty="0"/>
              <a:t>Egger et al., </a:t>
            </a:r>
            <a:r>
              <a:rPr lang="en-US" sz="1200" i="1" dirty="0"/>
              <a:t>AFP</a:t>
            </a:r>
            <a:r>
              <a:rPr lang="en-US" sz="1200" dirty="0"/>
              <a:t>, 2014, 43:3, 151-154</a:t>
            </a:r>
          </a:p>
        </p:txBody>
      </p:sp>
    </p:spTree>
    <p:extLst>
      <p:ext uri="{BB962C8B-B14F-4D97-AF65-F5344CB8AC3E}">
        <p14:creationId xmlns:p14="http://schemas.microsoft.com/office/powerpoint/2010/main" val="392382104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3" grpId="0"/>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8850" y="857250"/>
            <a:ext cx="4457700" cy="428625"/>
          </a:xfrm>
        </p:spPr>
        <p:txBody>
          <a:bodyPr>
            <a:normAutofit fontScale="90000"/>
          </a:bodyPr>
          <a:lstStyle/>
          <a:p>
            <a:pPr algn="ctr" eaLnBrk="1" hangingPunct="1">
              <a:defRPr/>
            </a:pPr>
            <a:r>
              <a:rPr lang="en-US" dirty="0">
                <a:solidFill>
                  <a:srgbClr val="9BBB59"/>
                </a:solidFill>
                <a:latin typeface="Open Sans"/>
                <a:cs typeface="Open Sans"/>
              </a:rPr>
              <a:t>SMA types: examples</a:t>
            </a:r>
            <a:br>
              <a:rPr lang="en-US" dirty="0">
                <a:solidFill>
                  <a:srgbClr val="9BBB59"/>
                </a:solidFill>
                <a:latin typeface="Open Sans"/>
                <a:cs typeface="Open Sans"/>
              </a:rPr>
            </a:br>
            <a:endParaRPr lang="en-US" sz="2025" dirty="0">
              <a:solidFill>
                <a:srgbClr val="9BBB59"/>
              </a:solidFill>
              <a:latin typeface="Open Sans"/>
              <a:cs typeface="Open Sans"/>
            </a:endParaRPr>
          </a:p>
        </p:txBody>
      </p:sp>
      <p:graphicFrame>
        <p:nvGraphicFramePr>
          <p:cNvPr id="4" name="Content Placeholder 3"/>
          <p:cNvGraphicFramePr>
            <a:graphicFrameLocks noGrp="1"/>
          </p:cNvGraphicFramePr>
          <p:nvPr>
            <p:ph idx="1"/>
            <p:extLst/>
          </p:nvPr>
        </p:nvGraphicFramePr>
        <p:xfrm>
          <a:off x="2171700" y="1314450"/>
          <a:ext cx="4772920" cy="2828929"/>
        </p:xfrm>
        <a:graphic>
          <a:graphicData uri="http://schemas.openxmlformats.org/drawingml/2006/table">
            <a:tbl>
              <a:tblPr firstRow="1" bandRow="1">
                <a:tableStyleId>{5940675A-B579-460E-94D1-54222C63F5DA}</a:tableStyleId>
              </a:tblPr>
              <a:tblGrid>
                <a:gridCol w="2386460">
                  <a:extLst>
                    <a:ext uri="{9D8B030D-6E8A-4147-A177-3AD203B41FA5}">
                      <a16:colId xmlns:a16="http://schemas.microsoft.com/office/drawing/2014/main" val="20000"/>
                    </a:ext>
                  </a:extLst>
                </a:gridCol>
                <a:gridCol w="2386460">
                  <a:extLst>
                    <a:ext uri="{9D8B030D-6E8A-4147-A177-3AD203B41FA5}">
                      <a16:colId xmlns:a16="http://schemas.microsoft.com/office/drawing/2014/main" val="20001"/>
                    </a:ext>
                  </a:extLst>
                </a:gridCol>
              </a:tblGrid>
              <a:tr h="241643">
                <a:tc>
                  <a:txBody>
                    <a:bodyPr/>
                    <a:lstStyle/>
                    <a:p>
                      <a:r>
                        <a:rPr lang="en-US" sz="1200" b="0" dirty="0">
                          <a:solidFill>
                            <a:schemeClr val="tx1">
                              <a:lumMod val="75000"/>
                              <a:lumOff val="25000"/>
                            </a:schemeClr>
                          </a:solidFill>
                          <a:latin typeface="Open Sans"/>
                          <a:cs typeface="Open Sans"/>
                        </a:rPr>
                        <a:t>Pediatric Diabetes</a:t>
                      </a:r>
                    </a:p>
                  </a:txBody>
                  <a:tcPr marL="51435" marR="51435" marT="25721" marB="25721">
                    <a:solidFill>
                      <a:schemeClr val="bg2"/>
                    </a:solidFill>
                  </a:tcPr>
                </a:tc>
                <a:tc>
                  <a:txBody>
                    <a:bodyPr/>
                    <a:lstStyle/>
                    <a:p>
                      <a:r>
                        <a:rPr lang="en-US" sz="1200" b="0" dirty="0">
                          <a:solidFill>
                            <a:schemeClr val="tx1">
                              <a:lumMod val="75000"/>
                              <a:lumOff val="25000"/>
                            </a:schemeClr>
                          </a:solidFill>
                          <a:latin typeface="Open Sans"/>
                          <a:cs typeface="Open Sans"/>
                        </a:rPr>
                        <a:t>Cardiology (Preventative)</a:t>
                      </a:r>
                    </a:p>
                  </a:txBody>
                  <a:tcPr marL="51435" marR="51435" marT="25721" marB="25721">
                    <a:solidFill>
                      <a:schemeClr val="bg2"/>
                    </a:solidFill>
                  </a:tcPr>
                </a:tc>
                <a:extLst>
                  <a:ext uri="{0D108BD9-81ED-4DB2-BD59-A6C34878D82A}">
                    <a16:rowId xmlns:a16="http://schemas.microsoft.com/office/drawing/2014/main" val="10000"/>
                  </a:ext>
                </a:extLst>
              </a:tr>
              <a:tr h="412499">
                <a:tc>
                  <a:txBody>
                    <a:bodyPr/>
                    <a:lstStyle/>
                    <a:p>
                      <a:r>
                        <a:rPr lang="en-US" sz="1200" b="0" dirty="0">
                          <a:solidFill>
                            <a:schemeClr val="tx1">
                              <a:lumMod val="75000"/>
                              <a:lumOff val="25000"/>
                            </a:schemeClr>
                          </a:solidFill>
                          <a:latin typeface="Open Sans"/>
                          <a:cs typeface="Open Sans"/>
                        </a:rPr>
                        <a:t>Pre-Diabetes</a:t>
                      </a:r>
                      <a:r>
                        <a:rPr lang="en-US" sz="1200" b="0" baseline="0" dirty="0">
                          <a:solidFill>
                            <a:schemeClr val="tx1">
                              <a:lumMod val="75000"/>
                              <a:lumOff val="25000"/>
                            </a:schemeClr>
                          </a:solidFill>
                          <a:latin typeface="Open Sans"/>
                          <a:cs typeface="Open Sans"/>
                        </a:rPr>
                        <a:t> care</a:t>
                      </a:r>
                      <a:endParaRPr lang="en-US" sz="1200" b="0" dirty="0">
                        <a:solidFill>
                          <a:schemeClr val="tx1">
                            <a:lumMod val="75000"/>
                            <a:lumOff val="25000"/>
                          </a:schemeClr>
                        </a:solidFill>
                        <a:latin typeface="Open Sans"/>
                        <a:cs typeface="Open Sans"/>
                      </a:endParaRPr>
                    </a:p>
                  </a:txBody>
                  <a:tcPr marL="51435" marR="51435" marT="25721" marB="25721"/>
                </a:tc>
                <a:tc>
                  <a:txBody>
                    <a:bodyPr/>
                    <a:lstStyle/>
                    <a:p>
                      <a:r>
                        <a:rPr lang="en-US" sz="1200" b="0" dirty="0">
                          <a:solidFill>
                            <a:schemeClr val="tx1">
                              <a:lumMod val="75000"/>
                              <a:lumOff val="25000"/>
                            </a:schemeClr>
                          </a:solidFill>
                          <a:latin typeface="Open Sans"/>
                          <a:cs typeface="Open Sans"/>
                        </a:rPr>
                        <a:t>Osteoporosis</a:t>
                      </a:r>
                    </a:p>
                  </a:txBody>
                  <a:tcPr marL="51435" marR="51435" marT="25721" marB="25721"/>
                </a:tc>
                <a:extLst>
                  <a:ext uri="{0D108BD9-81ED-4DB2-BD59-A6C34878D82A}">
                    <a16:rowId xmlns:a16="http://schemas.microsoft.com/office/drawing/2014/main" val="10001"/>
                  </a:ext>
                </a:extLst>
              </a:tr>
              <a:tr h="241643">
                <a:tc>
                  <a:txBody>
                    <a:bodyPr/>
                    <a:lstStyle/>
                    <a:p>
                      <a:r>
                        <a:rPr lang="en-US" sz="1200" b="0" dirty="0">
                          <a:solidFill>
                            <a:schemeClr val="tx1">
                              <a:lumMod val="75000"/>
                              <a:lumOff val="25000"/>
                            </a:schemeClr>
                          </a:solidFill>
                          <a:latin typeface="Open Sans"/>
                          <a:cs typeface="Open Sans"/>
                        </a:rPr>
                        <a:t>Asthma</a:t>
                      </a:r>
                    </a:p>
                  </a:txBody>
                  <a:tcPr marL="51435" marR="51435" marT="25721" marB="25721">
                    <a:solidFill>
                      <a:schemeClr val="bg2"/>
                    </a:solidFill>
                  </a:tcPr>
                </a:tc>
                <a:tc>
                  <a:txBody>
                    <a:bodyPr/>
                    <a:lstStyle/>
                    <a:p>
                      <a:r>
                        <a:rPr lang="en-US" sz="1200" b="0" dirty="0">
                          <a:solidFill>
                            <a:schemeClr val="tx1">
                              <a:lumMod val="75000"/>
                              <a:lumOff val="25000"/>
                            </a:schemeClr>
                          </a:solidFill>
                          <a:latin typeface="Open Sans"/>
                          <a:cs typeface="Open Sans"/>
                        </a:rPr>
                        <a:t>Sleep Medicine (CPAP)</a:t>
                      </a:r>
                    </a:p>
                  </a:txBody>
                  <a:tcPr marL="51435" marR="51435" marT="25721" marB="25721">
                    <a:solidFill>
                      <a:schemeClr val="bg2"/>
                    </a:solidFill>
                  </a:tcPr>
                </a:tc>
                <a:extLst>
                  <a:ext uri="{0D108BD9-81ED-4DB2-BD59-A6C34878D82A}">
                    <a16:rowId xmlns:a16="http://schemas.microsoft.com/office/drawing/2014/main" val="10002"/>
                  </a:ext>
                </a:extLst>
              </a:tr>
              <a:tr h="241643">
                <a:tc>
                  <a:txBody>
                    <a:bodyPr/>
                    <a:lstStyle/>
                    <a:p>
                      <a:r>
                        <a:rPr lang="en-US" sz="1200" b="0" dirty="0">
                          <a:solidFill>
                            <a:schemeClr val="tx1">
                              <a:lumMod val="75000"/>
                              <a:lumOff val="25000"/>
                            </a:schemeClr>
                          </a:solidFill>
                          <a:latin typeface="Open Sans"/>
                          <a:cs typeface="Open Sans"/>
                        </a:rPr>
                        <a:t>Menopause</a:t>
                      </a:r>
                    </a:p>
                  </a:txBody>
                  <a:tcPr marL="51435" marR="51435" marT="25721" marB="25721"/>
                </a:tc>
                <a:tc>
                  <a:txBody>
                    <a:bodyPr/>
                    <a:lstStyle/>
                    <a:p>
                      <a:r>
                        <a:rPr lang="en-US" sz="1200" b="0" dirty="0">
                          <a:solidFill>
                            <a:schemeClr val="tx1">
                              <a:lumMod val="75000"/>
                              <a:lumOff val="25000"/>
                            </a:schemeClr>
                          </a:solidFill>
                          <a:latin typeface="Open Sans"/>
                          <a:cs typeface="Open Sans"/>
                        </a:rPr>
                        <a:t>Pediatric Rheumatology</a:t>
                      </a:r>
                    </a:p>
                  </a:txBody>
                  <a:tcPr marL="51435" marR="51435" marT="25721" marB="25721"/>
                </a:tc>
                <a:extLst>
                  <a:ext uri="{0D108BD9-81ED-4DB2-BD59-A6C34878D82A}">
                    <a16:rowId xmlns:a16="http://schemas.microsoft.com/office/drawing/2014/main" val="10003"/>
                  </a:ext>
                </a:extLst>
              </a:tr>
              <a:tr h="241643">
                <a:tc>
                  <a:txBody>
                    <a:bodyPr/>
                    <a:lstStyle/>
                    <a:p>
                      <a:r>
                        <a:rPr lang="en-US" sz="1200" b="0" dirty="0">
                          <a:solidFill>
                            <a:schemeClr val="tx1">
                              <a:lumMod val="75000"/>
                              <a:lumOff val="25000"/>
                            </a:schemeClr>
                          </a:solidFill>
                          <a:latin typeface="Open Sans"/>
                          <a:cs typeface="Open Sans"/>
                        </a:rPr>
                        <a:t>Wellness</a:t>
                      </a:r>
                    </a:p>
                  </a:txBody>
                  <a:tcPr marL="51435" marR="51435" marT="25721" marB="25721">
                    <a:solidFill>
                      <a:schemeClr val="bg2"/>
                    </a:solidFill>
                  </a:tcPr>
                </a:tc>
                <a:tc>
                  <a:txBody>
                    <a:bodyPr/>
                    <a:lstStyle/>
                    <a:p>
                      <a:r>
                        <a:rPr lang="en-US" sz="1200" b="0" dirty="0">
                          <a:solidFill>
                            <a:schemeClr val="tx1">
                              <a:lumMod val="75000"/>
                              <a:lumOff val="25000"/>
                            </a:schemeClr>
                          </a:solidFill>
                          <a:latin typeface="Open Sans"/>
                          <a:cs typeface="Open Sans"/>
                        </a:rPr>
                        <a:t>CHF and Discharge</a:t>
                      </a:r>
                    </a:p>
                  </a:txBody>
                  <a:tcPr marL="51435" marR="51435" marT="25721" marB="25721">
                    <a:solidFill>
                      <a:schemeClr val="bg2"/>
                    </a:solidFill>
                  </a:tcPr>
                </a:tc>
                <a:extLst>
                  <a:ext uri="{0D108BD9-81ED-4DB2-BD59-A6C34878D82A}">
                    <a16:rowId xmlns:a16="http://schemas.microsoft.com/office/drawing/2014/main" val="10004"/>
                  </a:ext>
                </a:extLst>
              </a:tr>
              <a:tr h="241643">
                <a:tc>
                  <a:txBody>
                    <a:bodyPr/>
                    <a:lstStyle/>
                    <a:p>
                      <a:r>
                        <a:rPr lang="en-US" sz="1200" b="0" dirty="0">
                          <a:solidFill>
                            <a:schemeClr val="tx1">
                              <a:lumMod val="75000"/>
                              <a:lumOff val="25000"/>
                            </a:schemeClr>
                          </a:solidFill>
                          <a:latin typeface="Open Sans"/>
                          <a:cs typeface="Open Sans"/>
                        </a:rPr>
                        <a:t>Pain Management</a:t>
                      </a:r>
                    </a:p>
                  </a:txBody>
                  <a:tcPr marL="51435" marR="51435" marT="25721" marB="25721"/>
                </a:tc>
                <a:tc>
                  <a:txBody>
                    <a:bodyPr/>
                    <a:lstStyle/>
                    <a:p>
                      <a:r>
                        <a:rPr lang="en-US" sz="1200" b="0" dirty="0">
                          <a:solidFill>
                            <a:schemeClr val="tx1">
                              <a:lumMod val="75000"/>
                              <a:lumOff val="25000"/>
                            </a:schemeClr>
                          </a:solidFill>
                          <a:latin typeface="Open Sans"/>
                          <a:cs typeface="Open Sans"/>
                        </a:rPr>
                        <a:t>Weight</a:t>
                      </a:r>
                      <a:r>
                        <a:rPr lang="en-US" sz="1200" b="0" baseline="0" dirty="0">
                          <a:solidFill>
                            <a:schemeClr val="tx1">
                              <a:lumMod val="75000"/>
                              <a:lumOff val="25000"/>
                            </a:schemeClr>
                          </a:solidFill>
                          <a:latin typeface="Open Sans"/>
                          <a:cs typeface="Open Sans"/>
                        </a:rPr>
                        <a:t> Management</a:t>
                      </a:r>
                      <a:endParaRPr lang="en-US" sz="1200" b="0" dirty="0">
                        <a:solidFill>
                          <a:schemeClr val="tx1">
                            <a:lumMod val="75000"/>
                            <a:lumOff val="25000"/>
                          </a:schemeClr>
                        </a:solidFill>
                        <a:latin typeface="Open Sans"/>
                        <a:cs typeface="Open Sans"/>
                      </a:endParaRPr>
                    </a:p>
                  </a:txBody>
                  <a:tcPr marL="51435" marR="51435" marT="25721" marB="25721"/>
                </a:tc>
                <a:extLst>
                  <a:ext uri="{0D108BD9-81ED-4DB2-BD59-A6C34878D82A}">
                    <a16:rowId xmlns:a16="http://schemas.microsoft.com/office/drawing/2014/main" val="10005"/>
                  </a:ext>
                </a:extLst>
              </a:tr>
              <a:tr h="241643">
                <a:tc>
                  <a:txBody>
                    <a:bodyPr/>
                    <a:lstStyle/>
                    <a:p>
                      <a:r>
                        <a:rPr lang="en-US" sz="1200" b="0" dirty="0">
                          <a:solidFill>
                            <a:schemeClr val="tx1">
                              <a:lumMod val="75000"/>
                              <a:lumOff val="25000"/>
                            </a:schemeClr>
                          </a:solidFill>
                          <a:latin typeface="Open Sans"/>
                          <a:cs typeface="Open Sans"/>
                        </a:rPr>
                        <a:t>Adolescent</a:t>
                      </a:r>
                      <a:r>
                        <a:rPr lang="en-US" sz="1200" b="0" baseline="0" dirty="0">
                          <a:solidFill>
                            <a:schemeClr val="tx1">
                              <a:lumMod val="75000"/>
                              <a:lumOff val="25000"/>
                            </a:schemeClr>
                          </a:solidFill>
                          <a:latin typeface="Open Sans"/>
                          <a:cs typeface="Open Sans"/>
                        </a:rPr>
                        <a:t> weight</a:t>
                      </a:r>
                      <a:endParaRPr lang="en-US" sz="1200" b="0" dirty="0">
                        <a:solidFill>
                          <a:schemeClr val="tx1">
                            <a:lumMod val="75000"/>
                            <a:lumOff val="25000"/>
                          </a:schemeClr>
                        </a:solidFill>
                        <a:latin typeface="Open Sans"/>
                        <a:cs typeface="Open Sans"/>
                      </a:endParaRPr>
                    </a:p>
                  </a:txBody>
                  <a:tcPr marL="51435" marR="51435" marT="25721" marB="25721">
                    <a:solidFill>
                      <a:schemeClr val="bg2"/>
                    </a:solidFill>
                  </a:tcPr>
                </a:tc>
                <a:tc>
                  <a:txBody>
                    <a:bodyPr/>
                    <a:lstStyle/>
                    <a:p>
                      <a:r>
                        <a:rPr lang="en-US" sz="1200" b="0" dirty="0">
                          <a:solidFill>
                            <a:schemeClr val="tx1">
                              <a:lumMod val="75000"/>
                              <a:lumOff val="25000"/>
                            </a:schemeClr>
                          </a:solidFill>
                          <a:latin typeface="Open Sans"/>
                          <a:cs typeface="Open Sans"/>
                        </a:rPr>
                        <a:t>Diabetic</a:t>
                      </a:r>
                      <a:r>
                        <a:rPr lang="en-US" sz="1200" b="0" baseline="0" dirty="0">
                          <a:solidFill>
                            <a:schemeClr val="tx1">
                              <a:lumMod val="75000"/>
                              <a:lumOff val="25000"/>
                            </a:schemeClr>
                          </a:solidFill>
                          <a:latin typeface="Open Sans"/>
                          <a:cs typeface="Open Sans"/>
                        </a:rPr>
                        <a:t> foot care</a:t>
                      </a:r>
                      <a:endParaRPr lang="en-US" sz="1200" b="0" dirty="0">
                        <a:solidFill>
                          <a:schemeClr val="tx1">
                            <a:lumMod val="75000"/>
                            <a:lumOff val="25000"/>
                          </a:schemeClr>
                        </a:solidFill>
                        <a:latin typeface="Open Sans"/>
                        <a:cs typeface="Open Sans"/>
                      </a:endParaRPr>
                    </a:p>
                  </a:txBody>
                  <a:tcPr marL="51435" marR="51435" marT="25721" marB="25721">
                    <a:solidFill>
                      <a:schemeClr val="bg2"/>
                    </a:solidFill>
                  </a:tcPr>
                </a:tc>
                <a:extLst>
                  <a:ext uri="{0D108BD9-81ED-4DB2-BD59-A6C34878D82A}">
                    <a16:rowId xmlns:a16="http://schemas.microsoft.com/office/drawing/2014/main" val="10006"/>
                  </a:ext>
                </a:extLst>
              </a:tr>
              <a:tr h="241643">
                <a:tc>
                  <a:txBody>
                    <a:bodyPr/>
                    <a:lstStyle/>
                    <a:p>
                      <a:r>
                        <a:rPr lang="en-US" sz="1200" b="0" dirty="0">
                          <a:solidFill>
                            <a:schemeClr val="tx1">
                              <a:lumMod val="75000"/>
                              <a:lumOff val="25000"/>
                            </a:schemeClr>
                          </a:solidFill>
                          <a:latin typeface="Open Sans"/>
                          <a:cs typeface="Open Sans"/>
                        </a:rPr>
                        <a:t>PMSF</a:t>
                      </a:r>
                    </a:p>
                  </a:txBody>
                  <a:tcPr marL="51435" marR="51435" marT="25721" marB="25721"/>
                </a:tc>
                <a:tc>
                  <a:txBody>
                    <a:bodyPr/>
                    <a:lstStyle/>
                    <a:p>
                      <a:r>
                        <a:rPr lang="en-US" sz="1200" b="0" dirty="0">
                          <a:solidFill>
                            <a:schemeClr val="tx1">
                              <a:lumMod val="75000"/>
                              <a:lumOff val="25000"/>
                            </a:schemeClr>
                          </a:solidFill>
                          <a:latin typeface="Open Sans"/>
                          <a:cs typeface="Open Sans"/>
                        </a:rPr>
                        <a:t>Medical Nutrition</a:t>
                      </a:r>
                    </a:p>
                  </a:txBody>
                  <a:tcPr marL="51435" marR="51435" marT="25721" marB="25721"/>
                </a:tc>
                <a:extLst>
                  <a:ext uri="{0D108BD9-81ED-4DB2-BD59-A6C34878D82A}">
                    <a16:rowId xmlns:a16="http://schemas.microsoft.com/office/drawing/2014/main" val="10007"/>
                  </a:ext>
                </a:extLst>
              </a:tr>
              <a:tr h="241643">
                <a:tc>
                  <a:txBody>
                    <a:bodyPr/>
                    <a:lstStyle/>
                    <a:p>
                      <a:r>
                        <a:rPr lang="en-US" sz="1200" b="0" dirty="0">
                          <a:solidFill>
                            <a:schemeClr val="tx1">
                              <a:lumMod val="75000"/>
                              <a:lumOff val="25000"/>
                            </a:schemeClr>
                          </a:solidFill>
                          <a:latin typeface="Open Sans"/>
                          <a:cs typeface="Open Sans"/>
                        </a:rPr>
                        <a:t>Macular degeneration</a:t>
                      </a:r>
                    </a:p>
                  </a:txBody>
                  <a:tcPr marL="51435" marR="51435" marT="25721" marB="25721">
                    <a:solidFill>
                      <a:schemeClr val="bg2"/>
                    </a:solidFill>
                  </a:tcPr>
                </a:tc>
                <a:tc>
                  <a:txBody>
                    <a:bodyPr/>
                    <a:lstStyle/>
                    <a:p>
                      <a:r>
                        <a:rPr lang="en-US" sz="1200" b="0" dirty="0">
                          <a:solidFill>
                            <a:schemeClr val="tx1">
                              <a:lumMod val="75000"/>
                              <a:lumOff val="25000"/>
                            </a:schemeClr>
                          </a:solidFill>
                          <a:latin typeface="Open Sans"/>
                          <a:cs typeface="Open Sans"/>
                        </a:rPr>
                        <a:t>Stroke </a:t>
                      </a:r>
                    </a:p>
                  </a:txBody>
                  <a:tcPr marL="51435" marR="51435" marT="25721" marB="25721">
                    <a:solidFill>
                      <a:schemeClr val="bg2"/>
                    </a:solidFill>
                  </a:tcPr>
                </a:tc>
                <a:extLst>
                  <a:ext uri="{0D108BD9-81ED-4DB2-BD59-A6C34878D82A}">
                    <a16:rowId xmlns:a16="http://schemas.microsoft.com/office/drawing/2014/main" val="10008"/>
                  </a:ext>
                </a:extLst>
              </a:tr>
              <a:tr h="241643">
                <a:tc>
                  <a:txBody>
                    <a:bodyPr/>
                    <a:lstStyle/>
                    <a:p>
                      <a:r>
                        <a:rPr lang="en-US" sz="1200" b="0" dirty="0">
                          <a:solidFill>
                            <a:schemeClr val="tx1">
                              <a:lumMod val="75000"/>
                              <a:lumOff val="25000"/>
                            </a:schemeClr>
                          </a:solidFill>
                          <a:latin typeface="Open Sans"/>
                          <a:cs typeface="Open Sans"/>
                        </a:rPr>
                        <a:t>Diabetes</a:t>
                      </a:r>
                    </a:p>
                  </a:txBody>
                  <a:tcPr marL="51435" marR="51435" marT="25721" marB="25721"/>
                </a:tc>
                <a:tc>
                  <a:txBody>
                    <a:bodyPr/>
                    <a:lstStyle/>
                    <a:p>
                      <a:r>
                        <a:rPr lang="en-US" sz="1200" b="0" dirty="0">
                          <a:solidFill>
                            <a:schemeClr val="tx1">
                              <a:lumMod val="75000"/>
                              <a:lumOff val="25000"/>
                            </a:schemeClr>
                          </a:solidFill>
                          <a:latin typeface="Open Sans"/>
                          <a:cs typeface="Open Sans"/>
                        </a:rPr>
                        <a:t>Heel pain</a:t>
                      </a:r>
                    </a:p>
                  </a:txBody>
                  <a:tcPr marL="51435" marR="51435" marT="25721" marB="25721"/>
                </a:tc>
                <a:extLst>
                  <a:ext uri="{0D108BD9-81ED-4DB2-BD59-A6C34878D82A}">
                    <a16:rowId xmlns:a16="http://schemas.microsoft.com/office/drawing/2014/main" val="10009"/>
                  </a:ext>
                </a:extLst>
              </a:tr>
              <a:tr h="241643">
                <a:tc>
                  <a:txBody>
                    <a:bodyPr/>
                    <a:lstStyle/>
                    <a:p>
                      <a:r>
                        <a:rPr lang="en-US" sz="1200" b="0" dirty="0">
                          <a:solidFill>
                            <a:schemeClr val="tx1">
                              <a:lumMod val="75000"/>
                              <a:lumOff val="25000"/>
                            </a:schemeClr>
                          </a:solidFill>
                          <a:latin typeface="Open Sans"/>
                          <a:cs typeface="Open Sans"/>
                        </a:rPr>
                        <a:t>Bariatric</a:t>
                      </a:r>
                    </a:p>
                  </a:txBody>
                  <a:tcPr marL="51435" marR="51435" marT="25721" marB="25721">
                    <a:solidFill>
                      <a:schemeClr val="bg2"/>
                    </a:solidFill>
                  </a:tcPr>
                </a:tc>
                <a:tc>
                  <a:txBody>
                    <a:bodyPr/>
                    <a:lstStyle/>
                    <a:p>
                      <a:r>
                        <a:rPr lang="en-US" sz="1200" b="0" dirty="0">
                          <a:solidFill>
                            <a:schemeClr val="tx1">
                              <a:lumMod val="75000"/>
                              <a:lumOff val="25000"/>
                            </a:schemeClr>
                          </a:solidFill>
                          <a:latin typeface="Open Sans"/>
                          <a:cs typeface="Open Sans"/>
                        </a:rPr>
                        <a:t>Psychiatry</a:t>
                      </a:r>
                      <a:r>
                        <a:rPr lang="en-US" sz="1200" b="0" baseline="0" dirty="0">
                          <a:solidFill>
                            <a:schemeClr val="tx1">
                              <a:lumMod val="75000"/>
                              <a:lumOff val="25000"/>
                            </a:schemeClr>
                          </a:solidFill>
                          <a:latin typeface="Open Sans"/>
                          <a:cs typeface="Open Sans"/>
                        </a:rPr>
                        <a:t> : Mood Disorders</a:t>
                      </a:r>
                      <a:endParaRPr lang="en-US" sz="1200" b="0" dirty="0">
                        <a:solidFill>
                          <a:schemeClr val="tx1">
                            <a:lumMod val="75000"/>
                            <a:lumOff val="25000"/>
                          </a:schemeClr>
                        </a:solidFill>
                        <a:latin typeface="Open Sans"/>
                        <a:cs typeface="Open Sans"/>
                      </a:endParaRPr>
                    </a:p>
                  </a:txBody>
                  <a:tcPr marL="51435" marR="51435" marT="25721" marB="25721">
                    <a:solidFill>
                      <a:schemeClr val="bg2"/>
                    </a:solid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1147109573"/>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14096" y="513498"/>
            <a:ext cx="2715808" cy="461665"/>
          </a:xfrm>
          <a:prstGeom prst="rect">
            <a:avLst/>
          </a:prstGeom>
          <a:noFill/>
        </p:spPr>
        <p:txBody>
          <a:bodyPr wrap="none" rtlCol="0">
            <a:spAutoFit/>
          </a:bodyPr>
          <a:lstStyle/>
          <a:p>
            <a:r>
              <a:rPr lang="en-US" sz="2400" b="1" dirty="0">
                <a:solidFill>
                  <a:schemeClr val="accent3"/>
                </a:solidFill>
              </a:rPr>
              <a:t>Outline of Session 1</a:t>
            </a:r>
          </a:p>
        </p:txBody>
      </p:sp>
      <p:sp>
        <p:nvSpPr>
          <p:cNvPr id="5" name="TextBox 4"/>
          <p:cNvSpPr txBox="1"/>
          <p:nvPr/>
        </p:nvSpPr>
        <p:spPr>
          <a:xfrm>
            <a:off x="1676848" y="1253988"/>
            <a:ext cx="5790303" cy="369332"/>
          </a:xfrm>
          <a:prstGeom prst="rect">
            <a:avLst/>
          </a:prstGeom>
          <a:noFill/>
        </p:spPr>
        <p:txBody>
          <a:bodyPr wrap="none" rtlCol="0">
            <a:spAutoFit/>
          </a:bodyPr>
          <a:lstStyle/>
          <a:p>
            <a:r>
              <a:rPr lang="en-US" dirty="0">
                <a:solidFill>
                  <a:schemeClr val="tx1">
                    <a:lumMod val="75000"/>
                    <a:lumOff val="25000"/>
                  </a:schemeClr>
                </a:solidFill>
              </a:rPr>
              <a:t>1. Background/rationale for a new approach in primary care</a:t>
            </a:r>
          </a:p>
        </p:txBody>
      </p:sp>
      <p:sp>
        <p:nvSpPr>
          <p:cNvPr id="6" name="TextBox 5"/>
          <p:cNvSpPr txBox="1"/>
          <p:nvPr/>
        </p:nvSpPr>
        <p:spPr>
          <a:xfrm>
            <a:off x="1676848" y="1759370"/>
            <a:ext cx="5734840" cy="369332"/>
          </a:xfrm>
          <a:prstGeom prst="rect">
            <a:avLst/>
          </a:prstGeom>
          <a:noFill/>
        </p:spPr>
        <p:txBody>
          <a:bodyPr wrap="none" rtlCol="0">
            <a:spAutoFit/>
          </a:bodyPr>
          <a:lstStyle/>
          <a:p>
            <a:r>
              <a:rPr lang="en-US" dirty="0">
                <a:solidFill>
                  <a:schemeClr val="tx1">
                    <a:lumMod val="75000"/>
                    <a:lumOff val="25000"/>
                  </a:schemeClr>
                </a:solidFill>
              </a:rPr>
              <a:t>2. SMAs and where they fit in chronic disease management</a:t>
            </a:r>
          </a:p>
        </p:txBody>
      </p:sp>
      <p:sp>
        <p:nvSpPr>
          <p:cNvPr id="9" name="TextBox 8"/>
          <p:cNvSpPr txBox="1"/>
          <p:nvPr/>
        </p:nvSpPr>
        <p:spPr>
          <a:xfrm>
            <a:off x="1676848" y="2285068"/>
            <a:ext cx="5802839" cy="646331"/>
          </a:xfrm>
          <a:prstGeom prst="rect">
            <a:avLst/>
          </a:prstGeom>
          <a:noFill/>
        </p:spPr>
        <p:txBody>
          <a:bodyPr wrap="square" rtlCol="0">
            <a:spAutoFit/>
          </a:bodyPr>
          <a:lstStyle/>
          <a:p>
            <a:r>
              <a:rPr lang="en-US" dirty="0">
                <a:solidFill>
                  <a:srgbClr val="3366FF"/>
                </a:solidFill>
              </a:rPr>
              <a:t>3. </a:t>
            </a:r>
            <a:r>
              <a:rPr lang="en-GB" dirty="0">
                <a:solidFill>
                  <a:srgbClr val="3366FF"/>
                </a:solidFill>
              </a:rPr>
              <a:t> Outcomes, incomes, benefits and perceived barriers to running SMAs in your practice</a:t>
            </a:r>
            <a:r>
              <a:rPr lang="en-US" dirty="0">
                <a:solidFill>
                  <a:srgbClr val="3366FF"/>
                </a:solidFill>
              </a:rPr>
              <a:t> </a:t>
            </a:r>
          </a:p>
        </p:txBody>
      </p:sp>
    </p:spTree>
    <p:extLst>
      <p:ext uri="{BB962C8B-B14F-4D97-AF65-F5344CB8AC3E}">
        <p14:creationId xmlns:p14="http://schemas.microsoft.com/office/powerpoint/2010/main" val="17120404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27222" y="184266"/>
            <a:ext cx="3100849" cy="461665"/>
          </a:xfrm>
          <a:prstGeom prst="rect">
            <a:avLst/>
          </a:prstGeom>
          <a:noFill/>
        </p:spPr>
        <p:txBody>
          <a:bodyPr wrap="none" rtlCol="0">
            <a:spAutoFit/>
          </a:bodyPr>
          <a:lstStyle/>
          <a:p>
            <a:r>
              <a:rPr lang="en-US" sz="2400" b="1" dirty="0">
                <a:solidFill>
                  <a:schemeClr val="accent3"/>
                </a:solidFill>
              </a:rPr>
              <a:t>  Outcomes from SMAs</a:t>
            </a:r>
          </a:p>
        </p:txBody>
      </p:sp>
      <p:sp>
        <p:nvSpPr>
          <p:cNvPr id="5" name="TextBox 4"/>
          <p:cNvSpPr txBox="1"/>
          <p:nvPr/>
        </p:nvSpPr>
        <p:spPr>
          <a:xfrm>
            <a:off x="1423148" y="840442"/>
            <a:ext cx="6327181" cy="3693319"/>
          </a:xfrm>
          <a:prstGeom prst="rect">
            <a:avLst/>
          </a:prstGeom>
          <a:noFill/>
        </p:spPr>
        <p:txBody>
          <a:bodyPr wrap="none" rtlCol="0">
            <a:spAutoFit/>
          </a:bodyPr>
          <a:lstStyle/>
          <a:p>
            <a:r>
              <a:rPr lang="en-US" b="1" dirty="0">
                <a:solidFill>
                  <a:schemeClr val="tx1">
                    <a:lumMod val="75000"/>
                    <a:lumOff val="25000"/>
                  </a:schemeClr>
                </a:solidFill>
              </a:rPr>
              <a:t>Evidence for Improvements of Group Visits over 1:1 consults for:</a:t>
            </a:r>
          </a:p>
          <a:p>
            <a:endParaRPr lang="en-US" dirty="0">
              <a:solidFill>
                <a:schemeClr val="tx1">
                  <a:lumMod val="75000"/>
                  <a:lumOff val="25000"/>
                </a:schemeClr>
              </a:solidFill>
            </a:endParaRPr>
          </a:p>
          <a:p>
            <a:r>
              <a:rPr lang="en-US" dirty="0">
                <a:solidFill>
                  <a:schemeClr val="tx1">
                    <a:lumMod val="75000"/>
                    <a:lumOff val="25000"/>
                  </a:schemeClr>
                </a:solidFill>
              </a:rPr>
              <a:t>• Type 2 diabetes (Riley and Marshall, 2010; Egger et al., 2015)</a:t>
            </a:r>
          </a:p>
          <a:p>
            <a:r>
              <a:rPr lang="en-US" dirty="0">
                <a:solidFill>
                  <a:schemeClr val="tx1">
                    <a:lumMod val="75000"/>
                    <a:lumOff val="25000"/>
                  </a:schemeClr>
                </a:solidFill>
              </a:rPr>
              <a:t>• Heart disease (</a:t>
            </a:r>
            <a:r>
              <a:rPr lang="en-US" dirty="0" err="1">
                <a:solidFill>
                  <a:schemeClr val="tx1">
                    <a:lumMod val="75000"/>
                    <a:lumOff val="25000"/>
                  </a:schemeClr>
                </a:solidFill>
              </a:rPr>
              <a:t>Masley</a:t>
            </a:r>
            <a:r>
              <a:rPr lang="en-US" dirty="0">
                <a:solidFill>
                  <a:schemeClr val="tx1">
                    <a:lumMod val="75000"/>
                    <a:lumOff val="25000"/>
                  </a:schemeClr>
                </a:solidFill>
              </a:rPr>
              <a:t> et al., 2001)</a:t>
            </a:r>
          </a:p>
          <a:p>
            <a:r>
              <a:rPr lang="en-US" dirty="0">
                <a:solidFill>
                  <a:schemeClr val="tx1">
                    <a:lumMod val="75000"/>
                    <a:lumOff val="25000"/>
                  </a:schemeClr>
                </a:solidFill>
              </a:rPr>
              <a:t>• Hypertension (Kawasaki et al., 2007)</a:t>
            </a:r>
          </a:p>
          <a:p>
            <a:r>
              <a:rPr lang="en-US" dirty="0">
                <a:solidFill>
                  <a:schemeClr val="tx1">
                    <a:lumMod val="75000"/>
                    <a:lumOff val="25000"/>
                  </a:schemeClr>
                </a:solidFill>
              </a:rPr>
              <a:t>• Arthritis (</a:t>
            </a:r>
            <a:r>
              <a:rPr lang="en-AU" dirty="0" err="1">
                <a:solidFill>
                  <a:schemeClr val="tx1">
                    <a:lumMod val="75000"/>
                    <a:lumOff val="25000"/>
                  </a:schemeClr>
                </a:solidFill>
              </a:rPr>
              <a:t>Shojania</a:t>
            </a:r>
            <a:r>
              <a:rPr lang="en-AU" dirty="0">
                <a:solidFill>
                  <a:schemeClr val="tx1">
                    <a:lumMod val="75000"/>
                    <a:lumOff val="25000"/>
                  </a:schemeClr>
                </a:solidFill>
              </a:rPr>
              <a:t> and </a:t>
            </a:r>
            <a:r>
              <a:rPr lang="en-AU" dirty="0" err="1">
                <a:solidFill>
                  <a:schemeClr val="tx1">
                    <a:lumMod val="75000"/>
                    <a:lumOff val="25000"/>
                  </a:schemeClr>
                </a:solidFill>
              </a:rPr>
              <a:t>Ratzlaff</a:t>
            </a:r>
            <a:r>
              <a:rPr lang="en-AU" dirty="0">
                <a:solidFill>
                  <a:schemeClr val="tx1">
                    <a:lumMod val="75000"/>
                    <a:lumOff val="25000"/>
                  </a:schemeClr>
                </a:solidFill>
              </a:rPr>
              <a:t>, 2010) </a:t>
            </a:r>
            <a:endParaRPr lang="en-US" dirty="0">
              <a:solidFill>
                <a:schemeClr val="tx1">
                  <a:lumMod val="75000"/>
                  <a:lumOff val="25000"/>
                </a:schemeClr>
              </a:solidFill>
            </a:endParaRPr>
          </a:p>
          <a:p>
            <a:r>
              <a:rPr lang="en-US" dirty="0">
                <a:solidFill>
                  <a:schemeClr val="tx1">
                    <a:lumMod val="75000"/>
                    <a:lumOff val="25000"/>
                  </a:schemeClr>
                </a:solidFill>
              </a:rPr>
              <a:t>• The Disadvantaged (Clancy et al., 2003)</a:t>
            </a:r>
          </a:p>
          <a:p>
            <a:r>
              <a:rPr lang="en-US" dirty="0">
                <a:solidFill>
                  <a:schemeClr val="tx1">
                    <a:lumMod val="75000"/>
                    <a:lumOff val="25000"/>
                  </a:schemeClr>
                </a:solidFill>
              </a:rPr>
              <a:t>• Metabolic syndrome sufferers (Greer and Hill, 2011)</a:t>
            </a:r>
          </a:p>
          <a:p>
            <a:r>
              <a:rPr lang="en-US" dirty="0">
                <a:solidFill>
                  <a:schemeClr val="tx1">
                    <a:lumMod val="75000"/>
                    <a:lumOff val="25000"/>
                  </a:schemeClr>
                </a:solidFill>
              </a:rPr>
              <a:t>• Cancer </a:t>
            </a:r>
            <a:r>
              <a:rPr lang="en-US" dirty="0" err="1">
                <a:solidFill>
                  <a:schemeClr val="tx1">
                    <a:lumMod val="75000"/>
                    <a:lumOff val="25000"/>
                  </a:schemeClr>
                </a:solidFill>
              </a:rPr>
              <a:t>recoverers</a:t>
            </a:r>
            <a:r>
              <a:rPr lang="en-US" dirty="0">
                <a:solidFill>
                  <a:schemeClr val="tx1">
                    <a:lumMod val="75000"/>
                    <a:lumOff val="25000"/>
                  </a:schemeClr>
                </a:solidFill>
              </a:rPr>
              <a:t> (</a:t>
            </a:r>
            <a:r>
              <a:rPr lang="en-US" dirty="0" err="1">
                <a:solidFill>
                  <a:schemeClr val="tx1">
                    <a:lumMod val="75000"/>
                    <a:lumOff val="25000"/>
                  </a:schemeClr>
                </a:solidFill>
              </a:rPr>
              <a:t>Visser</a:t>
            </a:r>
            <a:r>
              <a:rPr lang="en-US" dirty="0">
                <a:solidFill>
                  <a:schemeClr val="tx1">
                    <a:lumMod val="75000"/>
                    <a:lumOff val="25000"/>
                  </a:schemeClr>
                </a:solidFill>
              </a:rPr>
              <a:t> et al., 2011)</a:t>
            </a:r>
          </a:p>
          <a:p>
            <a:r>
              <a:rPr lang="en-US" dirty="0">
                <a:solidFill>
                  <a:schemeClr val="tx1">
                    <a:lumMod val="75000"/>
                    <a:lumOff val="25000"/>
                  </a:schemeClr>
                </a:solidFill>
              </a:rPr>
              <a:t>• Children and their caregivers (Wall-Haas et al., 2012)</a:t>
            </a:r>
          </a:p>
          <a:p>
            <a:r>
              <a:rPr lang="en-US" dirty="0">
                <a:solidFill>
                  <a:schemeClr val="tx1">
                    <a:lumMod val="75000"/>
                    <a:lumOff val="25000"/>
                  </a:schemeClr>
                </a:solidFill>
              </a:rPr>
              <a:t>• COPD (</a:t>
            </a:r>
            <a:r>
              <a:rPr lang="en-US" dirty="0" err="1">
                <a:solidFill>
                  <a:schemeClr val="tx1">
                    <a:lumMod val="75000"/>
                    <a:lumOff val="25000"/>
                  </a:schemeClr>
                </a:solidFill>
              </a:rPr>
              <a:t>Fromer</a:t>
            </a:r>
            <a:r>
              <a:rPr lang="en-US" dirty="0">
                <a:solidFill>
                  <a:schemeClr val="tx1">
                    <a:lumMod val="75000"/>
                    <a:lumOff val="25000"/>
                  </a:schemeClr>
                </a:solidFill>
              </a:rPr>
              <a:t> et al., 2010)</a:t>
            </a:r>
          </a:p>
          <a:p>
            <a:r>
              <a:rPr lang="en-US" dirty="0">
                <a:solidFill>
                  <a:schemeClr val="tx1">
                    <a:lumMod val="75000"/>
                    <a:lumOff val="25000"/>
                  </a:schemeClr>
                </a:solidFill>
              </a:rPr>
              <a:t>• Obesity (</a:t>
            </a:r>
            <a:r>
              <a:rPr lang="en-AU" dirty="0">
                <a:solidFill>
                  <a:schemeClr val="tx1">
                    <a:lumMod val="75000"/>
                    <a:lumOff val="25000"/>
                  </a:schemeClr>
                </a:solidFill>
              </a:rPr>
              <a:t>Paul-</a:t>
            </a:r>
            <a:r>
              <a:rPr lang="en-AU" dirty="0" err="1">
                <a:solidFill>
                  <a:schemeClr val="tx1">
                    <a:lumMod val="75000"/>
                    <a:lumOff val="25000"/>
                  </a:schemeClr>
                </a:solidFill>
              </a:rPr>
              <a:t>Ebhohimhen</a:t>
            </a:r>
            <a:r>
              <a:rPr lang="en-AU" dirty="0">
                <a:solidFill>
                  <a:schemeClr val="tx1">
                    <a:lumMod val="75000"/>
                    <a:lumOff val="25000"/>
                  </a:schemeClr>
                </a:solidFill>
              </a:rPr>
              <a:t> and </a:t>
            </a:r>
            <a:r>
              <a:rPr lang="en-AU" dirty="0" err="1">
                <a:solidFill>
                  <a:schemeClr val="tx1">
                    <a:lumMod val="75000"/>
                    <a:lumOff val="25000"/>
                  </a:schemeClr>
                </a:solidFill>
              </a:rPr>
              <a:t>Avenell</a:t>
            </a:r>
            <a:r>
              <a:rPr lang="en-AU" dirty="0">
                <a:solidFill>
                  <a:schemeClr val="tx1">
                    <a:lumMod val="75000"/>
                    <a:lumOff val="25000"/>
                  </a:schemeClr>
                </a:solidFill>
              </a:rPr>
              <a:t>, 2009) </a:t>
            </a:r>
            <a:endParaRPr lang="en-US" dirty="0">
              <a:solidFill>
                <a:schemeClr val="tx1">
                  <a:lumMod val="75000"/>
                  <a:lumOff val="25000"/>
                </a:schemeClr>
              </a:solidFill>
            </a:endParaRPr>
          </a:p>
          <a:p>
            <a:r>
              <a:rPr lang="en-US" dirty="0">
                <a:solidFill>
                  <a:schemeClr val="tx1">
                    <a:lumMod val="75000"/>
                    <a:lumOff val="25000"/>
                  </a:schemeClr>
                </a:solidFill>
              </a:rPr>
              <a:t>• The inadequately insured (Clancy et al., 2007)</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96E69-E2B9-4DD3-80C0-15F0EE62BE60}"/>
              </a:ext>
            </a:extLst>
          </p:cNvPr>
          <p:cNvSpPr>
            <a:spLocks noGrp="1"/>
          </p:cNvSpPr>
          <p:nvPr>
            <p:ph type="ctrTitle"/>
          </p:nvPr>
        </p:nvSpPr>
        <p:spPr/>
        <p:txBody>
          <a:bodyPr/>
          <a:lstStyle/>
          <a:p>
            <a:r>
              <a:rPr lang="en-AU" b="1" dirty="0">
                <a:solidFill>
                  <a:schemeClr val="accent3"/>
                </a:solidFill>
                <a:latin typeface="+mj-lt"/>
              </a:rPr>
              <a:t>Financial Models</a:t>
            </a:r>
          </a:p>
        </p:txBody>
      </p:sp>
    </p:spTree>
    <p:extLst>
      <p:ext uri="{BB962C8B-B14F-4D97-AF65-F5344CB8AC3E}">
        <p14:creationId xmlns:p14="http://schemas.microsoft.com/office/powerpoint/2010/main" val="24512035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1A72D-8DE2-4D2C-969D-E3E9D865F3EC}"/>
              </a:ext>
            </a:extLst>
          </p:cNvPr>
          <p:cNvSpPr>
            <a:spLocks noGrp="1"/>
          </p:cNvSpPr>
          <p:nvPr>
            <p:ph type="title"/>
          </p:nvPr>
        </p:nvSpPr>
        <p:spPr/>
        <p:txBody>
          <a:bodyPr>
            <a:normAutofit/>
          </a:bodyPr>
          <a:lstStyle/>
          <a:p>
            <a:pPr algn="ctr"/>
            <a:r>
              <a:rPr lang="en-AU" sz="3000" b="1" dirty="0">
                <a:solidFill>
                  <a:schemeClr val="accent3"/>
                </a:solidFill>
                <a:latin typeface="+mn-lt"/>
              </a:rPr>
              <a:t>Financial Models</a:t>
            </a:r>
          </a:p>
        </p:txBody>
      </p:sp>
      <p:sp>
        <p:nvSpPr>
          <p:cNvPr id="3" name="Content Placeholder 2">
            <a:extLst>
              <a:ext uri="{FF2B5EF4-FFF2-40B4-BE49-F238E27FC236}">
                <a16:creationId xmlns:a16="http://schemas.microsoft.com/office/drawing/2014/main" id="{2819E95B-2663-4137-886B-E6687A30148D}"/>
              </a:ext>
            </a:extLst>
          </p:cNvPr>
          <p:cNvSpPr>
            <a:spLocks noGrp="1"/>
          </p:cNvSpPr>
          <p:nvPr>
            <p:ph idx="1"/>
          </p:nvPr>
        </p:nvSpPr>
        <p:spPr/>
        <p:txBody>
          <a:bodyPr/>
          <a:lstStyle/>
          <a:p>
            <a:r>
              <a:rPr lang="en-AU" dirty="0">
                <a:solidFill>
                  <a:schemeClr val="tx1">
                    <a:lumMod val="65000"/>
                    <a:lumOff val="35000"/>
                  </a:schemeClr>
                </a:solidFill>
                <a:latin typeface="+mj-lt"/>
              </a:rPr>
              <a:t>Salaried Staff</a:t>
            </a:r>
          </a:p>
          <a:p>
            <a:r>
              <a:rPr lang="en-AU" dirty="0">
                <a:solidFill>
                  <a:schemeClr val="tx1">
                    <a:lumMod val="65000"/>
                    <a:lumOff val="35000"/>
                  </a:schemeClr>
                </a:solidFill>
                <a:latin typeface="+mj-lt"/>
              </a:rPr>
              <a:t>Full Fee</a:t>
            </a:r>
          </a:p>
          <a:p>
            <a:r>
              <a:rPr lang="en-AU" dirty="0">
                <a:solidFill>
                  <a:schemeClr val="tx1">
                    <a:lumMod val="65000"/>
                    <a:lumOff val="35000"/>
                  </a:schemeClr>
                </a:solidFill>
                <a:latin typeface="+mj-lt"/>
              </a:rPr>
              <a:t>Contribution</a:t>
            </a:r>
          </a:p>
          <a:p>
            <a:r>
              <a:rPr lang="en-AU" dirty="0">
                <a:solidFill>
                  <a:schemeClr val="tx1">
                    <a:lumMod val="65000"/>
                    <a:lumOff val="35000"/>
                  </a:schemeClr>
                </a:solidFill>
                <a:latin typeface="+mj-lt"/>
              </a:rPr>
              <a:t>Incentive Deposits</a:t>
            </a:r>
          </a:p>
          <a:p>
            <a:r>
              <a:rPr lang="en-AU" dirty="0">
                <a:solidFill>
                  <a:schemeClr val="tx1">
                    <a:lumMod val="65000"/>
                    <a:lumOff val="35000"/>
                  </a:schemeClr>
                </a:solidFill>
                <a:latin typeface="+mj-lt"/>
              </a:rPr>
              <a:t>MBS</a:t>
            </a:r>
          </a:p>
          <a:p>
            <a:r>
              <a:rPr lang="en-AU" dirty="0">
                <a:solidFill>
                  <a:schemeClr val="tx1">
                    <a:lumMod val="65000"/>
                    <a:lumOff val="35000"/>
                  </a:schemeClr>
                </a:solidFill>
                <a:latin typeface="+mj-lt"/>
              </a:rPr>
              <a:t>Health Care Home</a:t>
            </a:r>
          </a:p>
          <a:p>
            <a:r>
              <a:rPr lang="en-AU" dirty="0">
                <a:solidFill>
                  <a:schemeClr val="tx1">
                    <a:lumMod val="65000"/>
                    <a:lumOff val="35000"/>
                  </a:schemeClr>
                </a:solidFill>
                <a:latin typeface="+mj-lt"/>
              </a:rPr>
              <a:t>Other</a:t>
            </a:r>
          </a:p>
        </p:txBody>
      </p:sp>
    </p:spTree>
    <p:extLst>
      <p:ext uri="{BB962C8B-B14F-4D97-AF65-F5344CB8AC3E}">
        <p14:creationId xmlns:p14="http://schemas.microsoft.com/office/powerpoint/2010/main" val="328925305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970906" y="742505"/>
            <a:ext cx="3626059" cy="369332"/>
          </a:xfrm>
          <a:prstGeom prst="rect">
            <a:avLst/>
          </a:prstGeom>
          <a:noFill/>
        </p:spPr>
        <p:txBody>
          <a:bodyPr wrap="square" rtlCol="0">
            <a:spAutoFit/>
          </a:bodyPr>
          <a:lstStyle/>
          <a:p>
            <a:pPr defTabSz="514350"/>
            <a:r>
              <a:rPr lang="en-US" b="1" dirty="0">
                <a:solidFill>
                  <a:srgbClr val="608813"/>
                </a:solidFill>
                <a:latin typeface="Calibri"/>
              </a:rPr>
              <a:t>Potential MBS Items for Billing</a:t>
            </a:r>
          </a:p>
        </p:txBody>
      </p:sp>
      <p:sp>
        <p:nvSpPr>
          <p:cNvPr id="5" name="TextBox 4"/>
          <p:cNvSpPr txBox="1"/>
          <p:nvPr/>
        </p:nvSpPr>
        <p:spPr>
          <a:xfrm>
            <a:off x="2342229" y="1141333"/>
            <a:ext cx="3626059" cy="2930482"/>
          </a:xfrm>
          <a:prstGeom prst="rect">
            <a:avLst/>
          </a:prstGeom>
          <a:noFill/>
        </p:spPr>
        <p:txBody>
          <a:bodyPr wrap="square" rtlCol="0">
            <a:spAutoFit/>
          </a:bodyPr>
          <a:lstStyle/>
          <a:p>
            <a:pPr marL="514350" lvl="1" indent="-257175" defTabSz="514350">
              <a:lnSpc>
                <a:spcPts val="1339"/>
              </a:lnSpc>
              <a:buFontTx/>
              <a:buAutoNum type="arabicPlain" startAt="23"/>
            </a:pPr>
            <a:r>
              <a:rPr lang="en-US" sz="1350" b="1" dirty="0">
                <a:solidFill>
                  <a:srgbClr val="608813"/>
                </a:solidFill>
                <a:latin typeface="Calibri"/>
              </a:rPr>
              <a:t>        Standard Consult</a:t>
            </a:r>
          </a:p>
          <a:p>
            <a:pPr marL="257175" indent="-257175" defTabSz="514350">
              <a:lnSpc>
                <a:spcPts val="1339"/>
              </a:lnSpc>
            </a:pPr>
            <a:endParaRPr lang="en-US" sz="1350" b="1" dirty="0">
              <a:solidFill>
                <a:srgbClr val="608813"/>
              </a:solidFill>
              <a:latin typeface="Calibri"/>
            </a:endParaRPr>
          </a:p>
          <a:p>
            <a:pPr marL="257175" indent="-257175" defTabSz="514350">
              <a:lnSpc>
                <a:spcPts val="1339"/>
              </a:lnSpc>
            </a:pPr>
            <a:r>
              <a:rPr lang="en-US" sz="1350" b="1" dirty="0">
                <a:solidFill>
                  <a:srgbClr val="608813"/>
                </a:solidFill>
                <a:latin typeface="Calibri"/>
              </a:rPr>
              <a:t>     732	        Review of GP Management Plan</a:t>
            </a:r>
          </a:p>
          <a:p>
            <a:pPr marL="257175" indent="-257175" defTabSz="514350">
              <a:lnSpc>
                <a:spcPts val="1339"/>
              </a:lnSpc>
            </a:pPr>
            <a:endParaRPr lang="en-US" sz="1350" b="1" dirty="0">
              <a:solidFill>
                <a:srgbClr val="FFFF00"/>
              </a:solidFill>
              <a:latin typeface="Calibri"/>
            </a:endParaRPr>
          </a:p>
          <a:p>
            <a:pPr marL="257175" indent="-257175" defTabSz="514350">
              <a:lnSpc>
                <a:spcPts val="1339"/>
              </a:lnSpc>
            </a:pPr>
            <a:r>
              <a:rPr lang="en-US" sz="1350" b="1" dirty="0">
                <a:solidFill>
                  <a:srgbClr val="FFFF00"/>
                </a:solidFill>
                <a:latin typeface="Calibri"/>
              </a:rPr>
              <a:t>     </a:t>
            </a:r>
            <a:r>
              <a:rPr lang="en-US" sz="1350" b="1" dirty="0">
                <a:solidFill>
                  <a:srgbClr val="608813"/>
                </a:solidFill>
                <a:latin typeface="Calibri"/>
              </a:rPr>
              <a:t>705+       Case conference</a:t>
            </a:r>
          </a:p>
          <a:p>
            <a:pPr marL="257175" indent="-257175" defTabSz="514350">
              <a:lnSpc>
                <a:spcPts val="1339"/>
              </a:lnSpc>
            </a:pPr>
            <a:endParaRPr lang="en-US" sz="1350" b="1" dirty="0">
              <a:solidFill>
                <a:srgbClr val="FFFF00"/>
              </a:solidFill>
              <a:latin typeface="Calibri"/>
            </a:endParaRPr>
          </a:p>
          <a:p>
            <a:pPr marL="257175" indent="-257175" defTabSz="514350">
              <a:lnSpc>
                <a:spcPts val="1339"/>
              </a:lnSpc>
            </a:pPr>
            <a:r>
              <a:rPr lang="en-US" sz="1350" b="1" dirty="0">
                <a:solidFill>
                  <a:srgbClr val="FFFF00"/>
                </a:solidFill>
                <a:latin typeface="Calibri"/>
              </a:rPr>
              <a:t>     </a:t>
            </a:r>
            <a:r>
              <a:rPr lang="en-US" sz="1350" b="1" dirty="0">
                <a:solidFill>
                  <a:srgbClr val="608813"/>
                </a:solidFill>
                <a:latin typeface="Calibri"/>
              </a:rPr>
              <a:t>723          Team Care Arrangement</a:t>
            </a:r>
          </a:p>
          <a:p>
            <a:pPr marL="257175" indent="-257175" defTabSz="514350">
              <a:lnSpc>
                <a:spcPts val="1339"/>
              </a:lnSpc>
            </a:pPr>
            <a:endParaRPr lang="en-US" sz="1350" b="1" dirty="0">
              <a:solidFill>
                <a:srgbClr val="FFFF00"/>
              </a:solidFill>
              <a:latin typeface="Calibri"/>
            </a:endParaRPr>
          </a:p>
          <a:p>
            <a:pPr marL="257175" indent="-257175" defTabSz="514350">
              <a:lnSpc>
                <a:spcPts val="1339"/>
              </a:lnSpc>
            </a:pPr>
            <a:r>
              <a:rPr lang="en-US" sz="1350" b="1" dirty="0">
                <a:solidFill>
                  <a:srgbClr val="FFFF00"/>
                </a:solidFill>
                <a:latin typeface="Calibri"/>
              </a:rPr>
              <a:t>    </a:t>
            </a:r>
            <a:r>
              <a:rPr lang="en-US" sz="1350" b="1" dirty="0">
                <a:solidFill>
                  <a:srgbClr val="608813"/>
                </a:solidFill>
                <a:latin typeface="Calibri"/>
              </a:rPr>
              <a:t>701-7       Health Assessment</a:t>
            </a:r>
          </a:p>
          <a:p>
            <a:pPr marL="257175" indent="-257175" defTabSz="514350">
              <a:lnSpc>
                <a:spcPts val="1339"/>
              </a:lnSpc>
            </a:pPr>
            <a:endParaRPr lang="en-US" sz="1350" b="1" dirty="0">
              <a:solidFill>
                <a:srgbClr val="608813"/>
              </a:solidFill>
              <a:latin typeface="Calibri"/>
            </a:endParaRPr>
          </a:p>
          <a:p>
            <a:pPr marL="257175" indent="-257175" defTabSz="514350">
              <a:lnSpc>
                <a:spcPts val="1339"/>
              </a:lnSpc>
            </a:pPr>
            <a:r>
              <a:rPr lang="en-US" sz="1350" b="1" dirty="0">
                <a:solidFill>
                  <a:srgbClr val="608813"/>
                </a:solidFill>
                <a:latin typeface="Calibri"/>
              </a:rPr>
              <a:t>    900          Medication review</a:t>
            </a:r>
          </a:p>
          <a:p>
            <a:pPr marL="257175" indent="-257175" defTabSz="514350">
              <a:lnSpc>
                <a:spcPts val="1339"/>
              </a:lnSpc>
            </a:pPr>
            <a:endParaRPr lang="en-US" sz="1350" b="1" dirty="0">
              <a:solidFill>
                <a:srgbClr val="608813"/>
              </a:solidFill>
              <a:latin typeface="Calibri"/>
            </a:endParaRPr>
          </a:p>
          <a:p>
            <a:pPr marL="257175" indent="-257175" defTabSz="514350">
              <a:lnSpc>
                <a:spcPts val="1339"/>
              </a:lnSpc>
            </a:pPr>
            <a:r>
              <a:rPr lang="en-US" sz="1350" b="1" dirty="0">
                <a:solidFill>
                  <a:srgbClr val="608813"/>
                </a:solidFill>
                <a:latin typeface="Calibri"/>
              </a:rPr>
              <a:t>   10987      Indigenous health check</a:t>
            </a:r>
          </a:p>
          <a:p>
            <a:pPr marL="257175" indent="-257175" defTabSz="514350">
              <a:lnSpc>
                <a:spcPts val="1339"/>
              </a:lnSpc>
            </a:pPr>
            <a:endParaRPr lang="en-US" sz="1350" b="1" dirty="0">
              <a:solidFill>
                <a:srgbClr val="608813"/>
              </a:solidFill>
              <a:latin typeface="Calibri"/>
            </a:endParaRPr>
          </a:p>
          <a:p>
            <a:pPr marL="257175" indent="-257175" defTabSz="514350">
              <a:lnSpc>
                <a:spcPts val="1339"/>
              </a:lnSpc>
            </a:pPr>
            <a:r>
              <a:rPr lang="en-US" sz="1350" b="1" dirty="0">
                <a:solidFill>
                  <a:srgbClr val="608813"/>
                </a:solidFill>
                <a:latin typeface="Calibri"/>
              </a:rPr>
              <a:t>   10991Bulk billing incentive payment</a:t>
            </a:r>
          </a:p>
          <a:p>
            <a:pPr marL="257175" indent="-257175" defTabSz="514350">
              <a:lnSpc>
                <a:spcPts val="1339"/>
              </a:lnSpc>
            </a:pPr>
            <a:endParaRPr lang="en-US" sz="1350" b="1" dirty="0">
              <a:solidFill>
                <a:srgbClr val="608813"/>
              </a:solidFill>
              <a:latin typeface="Calibri"/>
            </a:endParaRPr>
          </a:p>
          <a:p>
            <a:pPr marL="257175" indent="-257175" defTabSz="514350">
              <a:lnSpc>
                <a:spcPts val="1339"/>
              </a:lnSpc>
            </a:pPr>
            <a:r>
              <a:rPr lang="en-US" sz="1350" b="1" dirty="0">
                <a:solidFill>
                  <a:srgbClr val="608813"/>
                </a:solidFill>
                <a:latin typeface="Calibri"/>
              </a:rPr>
              <a:t>   10997      Nurse monitoring and support</a:t>
            </a:r>
          </a:p>
        </p:txBody>
      </p:sp>
      <p:sp>
        <p:nvSpPr>
          <p:cNvPr id="6" name="Oval 5"/>
          <p:cNvSpPr/>
          <p:nvPr/>
        </p:nvSpPr>
        <p:spPr>
          <a:xfrm>
            <a:off x="2469697" y="1071442"/>
            <a:ext cx="2163536" cy="381122"/>
          </a:xfrm>
          <a:prstGeom prst="ellipse">
            <a:avLst/>
          </a:prstGeom>
          <a:noFill/>
          <a:ln w="28575" cap="flat" cmpd="sng" algn="ctr">
            <a:solidFill>
              <a:srgbClr val="FFFF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514350"/>
            <a:endParaRPr lang="en-US" sz="788">
              <a:solidFill>
                <a:prstClr val="white"/>
              </a:solidFill>
              <a:latin typeface="Calibri"/>
            </a:endParaRPr>
          </a:p>
        </p:txBody>
      </p:sp>
      <p:sp>
        <p:nvSpPr>
          <p:cNvPr id="7" name="Oval 6"/>
          <p:cNvSpPr/>
          <p:nvPr/>
        </p:nvSpPr>
        <p:spPr>
          <a:xfrm>
            <a:off x="2342228" y="1347727"/>
            <a:ext cx="3542862" cy="381122"/>
          </a:xfrm>
          <a:prstGeom prst="ellipse">
            <a:avLst/>
          </a:prstGeom>
          <a:noFill/>
          <a:ln w="28575" cap="flat" cmpd="sng" algn="ctr">
            <a:solidFill>
              <a:srgbClr val="FFFF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514350"/>
            <a:endParaRPr lang="en-US" sz="788">
              <a:solidFill>
                <a:prstClr val="white"/>
              </a:solidFill>
              <a:latin typeface="Calibri"/>
            </a:endParaRPr>
          </a:p>
        </p:txBody>
      </p:sp>
      <p:sp>
        <p:nvSpPr>
          <p:cNvPr id="8" name="Oval 7"/>
          <p:cNvSpPr/>
          <p:nvPr/>
        </p:nvSpPr>
        <p:spPr>
          <a:xfrm>
            <a:off x="2342228" y="3391581"/>
            <a:ext cx="3216291" cy="469447"/>
          </a:xfrm>
          <a:prstGeom prst="ellipse">
            <a:avLst/>
          </a:prstGeom>
          <a:noFill/>
          <a:ln w="28575" cap="flat" cmpd="sng" algn="ctr">
            <a:solidFill>
              <a:srgbClr val="FFFF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514350"/>
            <a:endParaRPr lang="en-US" sz="788">
              <a:solidFill>
                <a:prstClr val="white"/>
              </a:solidFill>
              <a:latin typeface="Calibri"/>
            </a:endParaRPr>
          </a:p>
        </p:txBody>
      </p:sp>
      <p:sp>
        <p:nvSpPr>
          <p:cNvPr id="9" name="Oval 8"/>
          <p:cNvSpPr/>
          <p:nvPr/>
        </p:nvSpPr>
        <p:spPr>
          <a:xfrm>
            <a:off x="2342228" y="3766458"/>
            <a:ext cx="3216291" cy="469447"/>
          </a:xfrm>
          <a:prstGeom prst="ellipse">
            <a:avLst/>
          </a:prstGeom>
          <a:noFill/>
          <a:ln w="28575" cap="flat" cmpd="sng" algn="ctr">
            <a:solidFill>
              <a:srgbClr val="FFFF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defTabSz="514350"/>
            <a:endParaRPr lang="en-US" sz="788">
              <a:solidFill>
                <a:prstClr val="white"/>
              </a:solidFill>
              <a:latin typeface="Calibri"/>
            </a:endParaRPr>
          </a:p>
        </p:txBody>
      </p:sp>
      <p:sp>
        <p:nvSpPr>
          <p:cNvPr id="2" name="TextBox 1">
            <a:extLst>
              <a:ext uri="{FF2B5EF4-FFF2-40B4-BE49-F238E27FC236}">
                <a16:creationId xmlns:a16="http://schemas.microsoft.com/office/drawing/2014/main" id="{0CB076DA-91B8-2340-93B4-17BC6471A3E9}"/>
              </a:ext>
            </a:extLst>
          </p:cNvPr>
          <p:cNvSpPr txBox="1"/>
          <p:nvPr/>
        </p:nvSpPr>
        <p:spPr>
          <a:xfrm>
            <a:off x="2469697" y="4528573"/>
            <a:ext cx="5252272" cy="484748"/>
          </a:xfrm>
          <a:prstGeom prst="rect">
            <a:avLst/>
          </a:prstGeom>
          <a:noFill/>
        </p:spPr>
        <p:txBody>
          <a:bodyPr wrap="none" rtlCol="0">
            <a:spAutoFit/>
          </a:bodyPr>
          <a:lstStyle/>
          <a:p>
            <a:r>
              <a:rPr lang="en-US" sz="1200" dirty="0"/>
              <a:t>http://</a:t>
            </a:r>
            <a:r>
              <a:rPr lang="en-US" sz="1200" dirty="0" err="1"/>
              <a:t>www.mbsonline.gov.au</a:t>
            </a:r>
            <a:r>
              <a:rPr lang="en-US" sz="1200" dirty="0"/>
              <a:t>/internet/</a:t>
            </a:r>
            <a:r>
              <a:rPr lang="en-US" sz="1200" dirty="0" err="1"/>
              <a:t>mbsonline</a:t>
            </a:r>
            <a:r>
              <a:rPr lang="en-US" sz="1200" dirty="0"/>
              <a:t>/</a:t>
            </a:r>
            <a:r>
              <a:rPr lang="en-US" sz="1200" dirty="0" err="1"/>
              <a:t>publishing.nsf</a:t>
            </a:r>
            <a:r>
              <a:rPr lang="en-US" sz="1200" dirty="0"/>
              <a:t>/Content/Home</a:t>
            </a:r>
          </a:p>
          <a:p>
            <a:endParaRPr lang="en-US" sz="1350" dirty="0"/>
          </a:p>
        </p:txBody>
      </p:sp>
    </p:spTree>
    <p:extLst>
      <p:ext uri="{BB962C8B-B14F-4D97-AF65-F5344CB8AC3E}">
        <p14:creationId xmlns:p14="http://schemas.microsoft.com/office/powerpoint/2010/main" val="240297147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C8B69-993F-461C-87C6-BEC0A6C02667}"/>
              </a:ext>
            </a:extLst>
          </p:cNvPr>
          <p:cNvSpPr>
            <a:spLocks noGrp="1"/>
          </p:cNvSpPr>
          <p:nvPr>
            <p:ph type="title"/>
          </p:nvPr>
        </p:nvSpPr>
        <p:spPr/>
        <p:txBody>
          <a:bodyPr/>
          <a:lstStyle/>
          <a:p>
            <a:r>
              <a:rPr lang="en-AU"/>
              <a:t>Most Recent MBS Correspondence</a:t>
            </a:r>
            <a:endParaRPr lang="en-AU" dirty="0"/>
          </a:p>
        </p:txBody>
      </p:sp>
      <p:pic>
        <p:nvPicPr>
          <p:cNvPr id="4" name="Content Placeholder 3">
            <a:extLst>
              <a:ext uri="{FF2B5EF4-FFF2-40B4-BE49-F238E27FC236}">
                <a16:creationId xmlns:a16="http://schemas.microsoft.com/office/drawing/2014/main" id="{102C5D9D-C356-4945-BC05-37E65D3A16A9}"/>
              </a:ext>
            </a:extLst>
          </p:cNvPr>
          <p:cNvPicPr>
            <a:picLocks noGrp="1" noChangeAspect="1"/>
          </p:cNvPicPr>
          <p:nvPr>
            <p:ph idx="1"/>
          </p:nvPr>
        </p:nvPicPr>
        <p:blipFill>
          <a:blip r:embed="rId2"/>
          <a:stretch>
            <a:fillRect/>
          </a:stretch>
        </p:blipFill>
        <p:spPr>
          <a:xfrm>
            <a:off x="2326454" y="1196975"/>
            <a:ext cx="4343177" cy="3744301"/>
          </a:xfrm>
          <a:prstGeom prst="rect">
            <a:avLst/>
          </a:prstGeom>
        </p:spPr>
      </p:pic>
    </p:spTree>
    <p:extLst>
      <p:ext uri="{BB962C8B-B14F-4D97-AF65-F5344CB8AC3E}">
        <p14:creationId xmlns:p14="http://schemas.microsoft.com/office/powerpoint/2010/main" val="5577292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43000" y="0"/>
            <a:ext cx="6820778" cy="5143500"/>
          </a:xfrm>
          <a:prstGeom prst="rect">
            <a:avLst/>
          </a:prstGeom>
        </p:spPr>
      </p:pic>
      <p:sp>
        <p:nvSpPr>
          <p:cNvPr id="5" name="TextBox 4"/>
          <p:cNvSpPr txBox="1"/>
          <p:nvPr/>
        </p:nvSpPr>
        <p:spPr>
          <a:xfrm>
            <a:off x="1815046" y="723900"/>
            <a:ext cx="5437194" cy="1200329"/>
          </a:xfrm>
          <a:prstGeom prst="rect">
            <a:avLst/>
          </a:prstGeom>
          <a:noFill/>
        </p:spPr>
        <p:txBody>
          <a:bodyPr wrap="none" rtlCol="0">
            <a:spAutoFit/>
          </a:bodyPr>
          <a:lstStyle/>
          <a:p>
            <a:r>
              <a:rPr lang="en-US" sz="3600" b="1" dirty="0">
                <a:ln>
                  <a:solidFill>
                    <a:srgbClr val="000090"/>
                  </a:solidFill>
                </a:ln>
                <a:solidFill>
                  <a:schemeClr val="bg1"/>
                </a:solidFill>
              </a:rPr>
              <a:t>Infectious (Communicable) </a:t>
            </a:r>
          </a:p>
          <a:p>
            <a:r>
              <a:rPr lang="en-US" sz="3600" b="1" dirty="0">
                <a:ln>
                  <a:solidFill>
                    <a:srgbClr val="000090"/>
                  </a:solidFill>
                </a:ln>
                <a:solidFill>
                  <a:schemeClr val="bg1"/>
                </a:solidFill>
              </a:rPr>
              <a:t>  Disease Era: 0 - ~1950</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14601" y="210164"/>
            <a:ext cx="4316759" cy="461665"/>
          </a:xfrm>
          <a:prstGeom prst="rect">
            <a:avLst/>
          </a:prstGeom>
          <a:noFill/>
        </p:spPr>
        <p:txBody>
          <a:bodyPr wrap="none" rtlCol="0">
            <a:spAutoFit/>
          </a:bodyPr>
          <a:lstStyle/>
          <a:p>
            <a:r>
              <a:rPr lang="en-US" sz="2400" b="1" dirty="0">
                <a:solidFill>
                  <a:schemeClr val="accent3"/>
                </a:solidFill>
              </a:rPr>
              <a:t>Why (98% of) Patients like SMAs</a:t>
            </a:r>
          </a:p>
        </p:txBody>
      </p:sp>
      <p:sp>
        <p:nvSpPr>
          <p:cNvPr id="5" name="TextBox 4"/>
          <p:cNvSpPr txBox="1"/>
          <p:nvPr/>
        </p:nvSpPr>
        <p:spPr>
          <a:xfrm>
            <a:off x="1972595" y="781787"/>
            <a:ext cx="5430846" cy="323165"/>
          </a:xfrm>
          <a:prstGeom prst="rect">
            <a:avLst/>
          </a:prstGeom>
          <a:noFill/>
        </p:spPr>
        <p:txBody>
          <a:bodyPr wrap="none" rtlCol="0">
            <a:spAutoFit/>
          </a:bodyPr>
          <a:lstStyle/>
          <a:p>
            <a:r>
              <a:rPr lang="en-US" sz="1500" dirty="0">
                <a:solidFill>
                  <a:srgbClr val="404040"/>
                </a:solidFill>
              </a:rPr>
              <a:t>• Extra time with own doctor/provider &amp; more relaxed pace of care</a:t>
            </a:r>
          </a:p>
        </p:txBody>
      </p:sp>
      <p:sp>
        <p:nvSpPr>
          <p:cNvPr id="6" name="TextBox 5"/>
          <p:cNvSpPr txBox="1"/>
          <p:nvPr/>
        </p:nvSpPr>
        <p:spPr>
          <a:xfrm>
            <a:off x="1972596" y="1275948"/>
            <a:ext cx="5235857" cy="323165"/>
          </a:xfrm>
          <a:prstGeom prst="rect">
            <a:avLst/>
          </a:prstGeom>
          <a:noFill/>
        </p:spPr>
        <p:txBody>
          <a:bodyPr wrap="none" rtlCol="0">
            <a:spAutoFit/>
          </a:bodyPr>
          <a:lstStyle/>
          <a:p>
            <a:r>
              <a:rPr lang="en-US" sz="1500" dirty="0"/>
              <a:t>• </a:t>
            </a:r>
            <a:r>
              <a:rPr lang="en-US" sz="1500" dirty="0">
                <a:solidFill>
                  <a:srgbClr val="404040"/>
                </a:solidFill>
              </a:rPr>
              <a:t>Having questions answered they might not have thought to ask</a:t>
            </a:r>
          </a:p>
        </p:txBody>
      </p:sp>
      <p:sp>
        <p:nvSpPr>
          <p:cNvPr id="7" name="TextBox 6"/>
          <p:cNvSpPr txBox="1"/>
          <p:nvPr/>
        </p:nvSpPr>
        <p:spPr>
          <a:xfrm>
            <a:off x="1943826" y="1759528"/>
            <a:ext cx="5560433" cy="323165"/>
          </a:xfrm>
          <a:prstGeom prst="rect">
            <a:avLst/>
          </a:prstGeom>
          <a:noFill/>
        </p:spPr>
        <p:txBody>
          <a:bodyPr wrap="none" rtlCol="0">
            <a:spAutoFit/>
          </a:bodyPr>
          <a:lstStyle/>
          <a:p>
            <a:r>
              <a:rPr lang="en-US" sz="1500" dirty="0">
                <a:solidFill>
                  <a:srgbClr val="404040"/>
                </a:solidFill>
              </a:rPr>
              <a:t>• Getting support/information from, &amp; hearing experiences of others</a:t>
            </a:r>
          </a:p>
        </p:txBody>
      </p:sp>
      <p:sp>
        <p:nvSpPr>
          <p:cNvPr id="8" name="TextBox 7"/>
          <p:cNvSpPr txBox="1"/>
          <p:nvPr/>
        </p:nvSpPr>
        <p:spPr>
          <a:xfrm>
            <a:off x="1943825" y="2259092"/>
            <a:ext cx="4972708" cy="323165"/>
          </a:xfrm>
          <a:prstGeom prst="rect">
            <a:avLst/>
          </a:prstGeom>
          <a:noFill/>
        </p:spPr>
        <p:txBody>
          <a:bodyPr wrap="none" rtlCol="0">
            <a:spAutoFit/>
          </a:bodyPr>
          <a:lstStyle/>
          <a:p>
            <a:r>
              <a:rPr lang="en-US" sz="1500" dirty="0">
                <a:solidFill>
                  <a:srgbClr val="404040"/>
                </a:solidFill>
              </a:rPr>
              <a:t>• Seeing the doctor/provider in a different light/more relaxed</a:t>
            </a:r>
          </a:p>
        </p:txBody>
      </p:sp>
      <p:sp>
        <p:nvSpPr>
          <p:cNvPr id="9" name="TextBox 8"/>
          <p:cNvSpPr txBox="1"/>
          <p:nvPr/>
        </p:nvSpPr>
        <p:spPr>
          <a:xfrm>
            <a:off x="1943826" y="2739387"/>
            <a:ext cx="5889561" cy="323165"/>
          </a:xfrm>
          <a:prstGeom prst="rect">
            <a:avLst/>
          </a:prstGeom>
          <a:noFill/>
        </p:spPr>
        <p:txBody>
          <a:bodyPr wrap="none" rtlCol="0">
            <a:spAutoFit/>
          </a:bodyPr>
          <a:lstStyle/>
          <a:p>
            <a:r>
              <a:rPr lang="en-US" sz="1500" dirty="0">
                <a:solidFill>
                  <a:srgbClr val="404040"/>
                </a:solidFill>
              </a:rPr>
              <a:t>• Greater self-management education &amp; attention to psycho-social issues</a:t>
            </a:r>
          </a:p>
        </p:txBody>
      </p:sp>
      <p:sp>
        <p:nvSpPr>
          <p:cNvPr id="10" name="TextBox 9"/>
          <p:cNvSpPr txBox="1"/>
          <p:nvPr/>
        </p:nvSpPr>
        <p:spPr>
          <a:xfrm>
            <a:off x="1972596" y="3211251"/>
            <a:ext cx="6096477" cy="323165"/>
          </a:xfrm>
          <a:prstGeom prst="rect">
            <a:avLst/>
          </a:prstGeom>
          <a:noFill/>
        </p:spPr>
        <p:txBody>
          <a:bodyPr wrap="none" rtlCol="0">
            <a:spAutoFit/>
          </a:bodyPr>
          <a:lstStyle/>
          <a:p>
            <a:r>
              <a:rPr lang="en-US" sz="1500" dirty="0">
                <a:solidFill>
                  <a:srgbClr val="404040"/>
                </a:solidFill>
              </a:rPr>
              <a:t>• Having the doctor’s  full attention (Facilitator/Documenter types in notes)</a:t>
            </a:r>
            <a:r>
              <a:rPr lang="en-US" sz="1350" dirty="0"/>
              <a:t>.</a:t>
            </a:r>
          </a:p>
        </p:txBody>
      </p:sp>
      <p:sp>
        <p:nvSpPr>
          <p:cNvPr id="11" name="TextBox 10"/>
          <p:cNvSpPr txBox="1"/>
          <p:nvPr/>
        </p:nvSpPr>
        <p:spPr>
          <a:xfrm>
            <a:off x="1972596" y="3682796"/>
            <a:ext cx="3523657" cy="323165"/>
          </a:xfrm>
          <a:prstGeom prst="rect">
            <a:avLst/>
          </a:prstGeom>
          <a:noFill/>
        </p:spPr>
        <p:txBody>
          <a:bodyPr wrap="none" rtlCol="0">
            <a:spAutoFit/>
          </a:bodyPr>
          <a:lstStyle/>
          <a:p>
            <a:r>
              <a:rPr lang="en-US" sz="1500" dirty="0">
                <a:solidFill>
                  <a:schemeClr val="tx1">
                    <a:lumMod val="75000"/>
                    <a:lumOff val="25000"/>
                  </a:schemeClr>
                </a:solidFill>
              </a:rPr>
              <a:t>• Provides an additional health care choice</a:t>
            </a:r>
          </a:p>
        </p:txBody>
      </p:sp>
      <p:sp>
        <p:nvSpPr>
          <p:cNvPr id="2" name="TextBox 1"/>
          <p:cNvSpPr txBox="1"/>
          <p:nvPr/>
        </p:nvSpPr>
        <p:spPr>
          <a:xfrm>
            <a:off x="1332432" y="4223788"/>
            <a:ext cx="6504039" cy="715581"/>
          </a:xfrm>
          <a:prstGeom prst="rect">
            <a:avLst/>
          </a:prstGeom>
          <a:solidFill>
            <a:schemeClr val="tx1">
              <a:lumMod val="65000"/>
              <a:lumOff val="35000"/>
            </a:schemeClr>
          </a:solidFill>
        </p:spPr>
        <p:txBody>
          <a:bodyPr wrap="square" rtlCol="0">
            <a:spAutoFit/>
          </a:bodyPr>
          <a:lstStyle/>
          <a:p>
            <a:r>
              <a:rPr lang="en-US" sz="1350" b="1" dirty="0">
                <a:solidFill>
                  <a:schemeClr val="bg1"/>
                </a:solidFill>
              </a:rPr>
              <a:t>See also: </a:t>
            </a:r>
            <a:r>
              <a:rPr lang="en-US" sz="1350" dirty="0">
                <a:solidFill>
                  <a:schemeClr val="bg1"/>
                </a:solidFill>
              </a:rPr>
              <a:t>Kirsch et al. (2017). A realist review of shared medical appointments: How, for whom and under what circumstances do they work? </a:t>
            </a:r>
            <a:r>
              <a:rPr lang="en-US" sz="1350" i="1" dirty="0">
                <a:solidFill>
                  <a:schemeClr val="bg1"/>
                </a:solidFill>
              </a:rPr>
              <a:t>BMC Health </a:t>
            </a:r>
            <a:r>
              <a:rPr lang="en-US" sz="1350" i="1" dirty="0" err="1">
                <a:solidFill>
                  <a:schemeClr val="bg1"/>
                </a:solidFill>
              </a:rPr>
              <a:t>Serv</a:t>
            </a:r>
            <a:r>
              <a:rPr lang="en-US" sz="1350" i="1" dirty="0">
                <a:solidFill>
                  <a:schemeClr val="bg1"/>
                </a:solidFill>
              </a:rPr>
              <a:t> Res </a:t>
            </a:r>
            <a:r>
              <a:rPr lang="mr-IN" sz="1350" b="1" dirty="0">
                <a:solidFill>
                  <a:schemeClr val="bg1"/>
                </a:solidFill>
              </a:rPr>
              <a:t>DOI 10.1186/</a:t>
            </a:r>
            <a:r>
              <a:rPr lang="mr-IN" sz="1200" b="1" dirty="0">
                <a:solidFill>
                  <a:schemeClr val="bg1"/>
                </a:solidFill>
              </a:rPr>
              <a:t>s12913-017-2064-z</a:t>
            </a:r>
          </a:p>
        </p:txBody>
      </p:sp>
      <p:sp>
        <p:nvSpPr>
          <p:cNvPr id="3" name="TextBox 2"/>
          <p:cNvSpPr txBox="1"/>
          <p:nvPr/>
        </p:nvSpPr>
        <p:spPr>
          <a:xfrm>
            <a:off x="7646032" y="4935751"/>
            <a:ext cx="221536" cy="230832"/>
          </a:xfrm>
          <a:prstGeom prst="rect">
            <a:avLst/>
          </a:prstGeom>
          <a:noFill/>
        </p:spPr>
        <p:txBody>
          <a:bodyPr wrap="none" rtlCol="0">
            <a:spAutoFit/>
          </a:bodyPr>
          <a:lstStyle/>
          <a:p>
            <a:r>
              <a:rPr lang="en-US" sz="900" dirty="0"/>
              <a:t>J</a:t>
            </a:r>
          </a:p>
        </p:txBody>
      </p:sp>
    </p:spTree>
    <p:extLst>
      <p:ext uri="{BB962C8B-B14F-4D97-AF65-F5344CB8AC3E}">
        <p14:creationId xmlns:p14="http://schemas.microsoft.com/office/powerpoint/2010/main" val="9127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05031" y="4091148"/>
            <a:ext cx="5960334" cy="715132"/>
          </a:xfrm>
          <a:prstGeom prst="rect">
            <a:avLst/>
          </a:prstGeom>
          <a:solidFill>
            <a:schemeClr val="tx1">
              <a:lumMod val="65000"/>
              <a:lumOff val="35000"/>
            </a:schemeClr>
          </a:solidFill>
        </p:spPr>
        <p:txBody>
          <a:bodyPr wrap="square" rtlCol="0">
            <a:spAutoFit/>
          </a:bodyPr>
          <a:lstStyle/>
          <a:p>
            <a:pPr>
              <a:lnSpc>
                <a:spcPts val="1245"/>
              </a:lnSpc>
            </a:pPr>
            <a:r>
              <a:rPr lang="en-US" sz="1350" dirty="0">
                <a:solidFill>
                  <a:schemeClr val="bg1"/>
                </a:solidFill>
              </a:rPr>
              <a:t>“</a:t>
            </a:r>
            <a:r>
              <a:rPr lang="en-US" sz="1350" i="1" dirty="0">
                <a:solidFill>
                  <a:schemeClr val="bg1"/>
                </a:solidFill>
              </a:rPr>
              <a:t>It’s good to hear other people’s issues. It makes you </a:t>
            </a:r>
            <a:r>
              <a:rPr lang="en-US" sz="1350" i="1" dirty="0" err="1">
                <a:solidFill>
                  <a:schemeClr val="bg1"/>
                </a:solidFill>
              </a:rPr>
              <a:t>realise</a:t>
            </a:r>
            <a:r>
              <a:rPr lang="en-US" sz="1350" i="1" dirty="0">
                <a:solidFill>
                  <a:schemeClr val="bg1"/>
                </a:solidFill>
              </a:rPr>
              <a:t> you’re not alone and you’re not as bad off as you think</a:t>
            </a:r>
            <a:r>
              <a:rPr lang="en-US" sz="1350" dirty="0">
                <a:solidFill>
                  <a:schemeClr val="bg1"/>
                </a:solidFill>
              </a:rPr>
              <a:t>.”</a:t>
            </a:r>
            <a:r>
              <a:rPr lang="en-AU" sz="1350" dirty="0">
                <a:solidFill>
                  <a:schemeClr val="bg1"/>
                </a:solidFill>
              </a:rPr>
              <a:t> </a:t>
            </a:r>
          </a:p>
          <a:p>
            <a:pPr>
              <a:lnSpc>
                <a:spcPts val="1245"/>
              </a:lnSpc>
            </a:pPr>
            <a:r>
              <a:rPr lang="en-AU" sz="1350" dirty="0">
                <a:solidFill>
                  <a:schemeClr val="bg1"/>
                </a:solidFill>
              </a:rPr>
              <a:t>						</a:t>
            </a:r>
            <a:r>
              <a:rPr lang="en-US" sz="1350" dirty="0">
                <a:solidFill>
                  <a:schemeClr val="bg1"/>
                </a:solidFill>
              </a:rPr>
              <a:t>42 man with HIV, scrotum removed, cancer, and CVD.</a:t>
            </a:r>
            <a:r>
              <a:rPr lang="en-AU" sz="1350" dirty="0">
                <a:solidFill>
                  <a:schemeClr val="bg1"/>
                </a:solidFill>
              </a:rPr>
              <a:t> </a:t>
            </a:r>
            <a:endParaRPr lang="en-US" sz="1350" dirty="0">
              <a:solidFill>
                <a:schemeClr val="bg1"/>
              </a:solidFill>
            </a:endParaRPr>
          </a:p>
        </p:txBody>
      </p:sp>
      <p:sp>
        <p:nvSpPr>
          <p:cNvPr id="5" name="TextBox 4"/>
          <p:cNvSpPr txBox="1"/>
          <p:nvPr/>
        </p:nvSpPr>
        <p:spPr>
          <a:xfrm>
            <a:off x="1638742" y="1153832"/>
            <a:ext cx="5717354" cy="720197"/>
          </a:xfrm>
          <a:prstGeom prst="rect">
            <a:avLst/>
          </a:prstGeom>
          <a:noFill/>
        </p:spPr>
        <p:txBody>
          <a:bodyPr wrap="square" rtlCol="0">
            <a:spAutoFit/>
          </a:bodyPr>
          <a:lstStyle/>
          <a:p>
            <a:pPr>
              <a:lnSpc>
                <a:spcPts val="1245"/>
              </a:lnSpc>
            </a:pPr>
            <a:r>
              <a:rPr lang="en-US" sz="1500" dirty="0">
                <a:solidFill>
                  <a:schemeClr val="tx1">
                    <a:lumMod val="75000"/>
                    <a:lumOff val="25000"/>
                  </a:schemeClr>
                </a:solidFill>
              </a:rPr>
              <a:t>“ </a:t>
            </a:r>
            <a:r>
              <a:rPr lang="en-US" sz="1500" i="1" dirty="0">
                <a:solidFill>
                  <a:schemeClr val="tx1">
                    <a:lumMod val="75000"/>
                    <a:lumOff val="25000"/>
                  </a:schemeClr>
                </a:solidFill>
              </a:rPr>
              <a:t>As a result of this group I’m more aware of my condition and therefore managing it with more confidence</a:t>
            </a:r>
            <a:r>
              <a:rPr lang="en-US" sz="1500" dirty="0">
                <a:solidFill>
                  <a:schemeClr val="tx1">
                    <a:lumMod val="75000"/>
                    <a:lumOff val="25000"/>
                  </a:schemeClr>
                </a:solidFill>
              </a:rPr>
              <a:t>.”</a:t>
            </a:r>
            <a:r>
              <a:rPr lang="en-AU" sz="1500" dirty="0">
                <a:solidFill>
                  <a:schemeClr val="tx1">
                    <a:lumMod val="75000"/>
                    <a:lumOff val="25000"/>
                  </a:schemeClr>
                </a:solidFill>
              </a:rPr>
              <a:t> </a:t>
            </a:r>
          </a:p>
          <a:p>
            <a:pPr algn="r">
              <a:lnSpc>
                <a:spcPts val="1245"/>
              </a:lnSpc>
            </a:pPr>
            <a:r>
              <a:rPr lang="en-AU" sz="1500" dirty="0">
                <a:solidFill>
                  <a:schemeClr val="tx1">
                    <a:lumMod val="75000"/>
                    <a:lumOff val="25000"/>
                  </a:schemeClr>
                </a:solidFill>
              </a:rPr>
              <a:t>												</a:t>
            </a:r>
            <a:r>
              <a:rPr lang="en-US" sz="1500" dirty="0">
                <a:solidFill>
                  <a:schemeClr val="tx1">
                    <a:lumMod val="75000"/>
                    <a:lumOff val="25000"/>
                  </a:schemeClr>
                </a:solidFill>
              </a:rPr>
              <a:t>70- </a:t>
            </a:r>
            <a:r>
              <a:rPr lang="en-US" sz="1500" dirty="0" err="1">
                <a:solidFill>
                  <a:schemeClr val="tx1">
                    <a:lumMod val="75000"/>
                    <a:lumOff val="25000"/>
                  </a:schemeClr>
                </a:solidFill>
              </a:rPr>
              <a:t>y.o</a:t>
            </a:r>
            <a:r>
              <a:rPr lang="en-US" sz="1500" dirty="0">
                <a:solidFill>
                  <a:schemeClr val="tx1">
                    <a:lumMod val="75000"/>
                    <a:lumOff val="25000"/>
                  </a:schemeClr>
                </a:solidFill>
              </a:rPr>
              <a:t>. ex-Nurse. </a:t>
            </a:r>
          </a:p>
        </p:txBody>
      </p:sp>
      <p:sp>
        <p:nvSpPr>
          <p:cNvPr id="6" name="TextBox 5"/>
          <p:cNvSpPr txBox="1"/>
          <p:nvPr/>
        </p:nvSpPr>
        <p:spPr>
          <a:xfrm>
            <a:off x="1605031" y="1991912"/>
            <a:ext cx="5751065" cy="720197"/>
          </a:xfrm>
          <a:prstGeom prst="rect">
            <a:avLst/>
          </a:prstGeom>
          <a:noFill/>
        </p:spPr>
        <p:txBody>
          <a:bodyPr wrap="square" rtlCol="0">
            <a:spAutoFit/>
          </a:bodyPr>
          <a:lstStyle/>
          <a:p>
            <a:pPr>
              <a:lnSpc>
                <a:spcPts val="1245"/>
              </a:lnSpc>
            </a:pPr>
            <a:r>
              <a:rPr lang="en-US" sz="1500" dirty="0">
                <a:solidFill>
                  <a:schemeClr val="tx1">
                    <a:lumMod val="75000"/>
                    <a:lumOff val="25000"/>
                  </a:schemeClr>
                </a:solidFill>
              </a:rPr>
              <a:t>“ </a:t>
            </a:r>
            <a:r>
              <a:rPr lang="en-US" sz="1500" i="1" dirty="0">
                <a:solidFill>
                  <a:schemeClr val="tx1">
                    <a:lumMod val="75000"/>
                    <a:lumOff val="25000"/>
                  </a:schemeClr>
                </a:solidFill>
              </a:rPr>
              <a:t>I got so much out of this because I heard answers to questions that I always forget to ask the doctor</a:t>
            </a:r>
            <a:r>
              <a:rPr lang="en-US" sz="1500" dirty="0">
                <a:solidFill>
                  <a:schemeClr val="tx1">
                    <a:lumMod val="75000"/>
                    <a:lumOff val="25000"/>
                  </a:schemeClr>
                </a:solidFill>
              </a:rPr>
              <a:t>.”</a:t>
            </a:r>
            <a:r>
              <a:rPr lang="en-AU" sz="1500" dirty="0">
                <a:solidFill>
                  <a:schemeClr val="tx1">
                    <a:lumMod val="75000"/>
                    <a:lumOff val="25000"/>
                  </a:schemeClr>
                </a:solidFill>
              </a:rPr>
              <a:t>  </a:t>
            </a:r>
          </a:p>
          <a:p>
            <a:pPr algn="r">
              <a:lnSpc>
                <a:spcPts val="1245"/>
              </a:lnSpc>
            </a:pPr>
            <a:r>
              <a:rPr lang="en-AU" sz="1500" dirty="0">
                <a:solidFill>
                  <a:schemeClr val="tx1">
                    <a:lumMod val="75000"/>
                    <a:lumOff val="25000"/>
                  </a:schemeClr>
                </a:solidFill>
              </a:rPr>
              <a:t>												</a:t>
            </a:r>
            <a:r>
              <a:rPr lang="en-US" sz="1500" dirty="0">
                <a:solidFill>
                  <a:schemeClr val="tx1">
                    <a:lumMod val="75000"/>
                    <a:lumOff val="25000"/>
                  </a:schemeClr>
                </a:solidFill>
              </a:rPr>
              <a:t>Indigenous man</a:t>
            </a:r>
            <a:r>
              <a:rPr lang="en-AU" sz="1500" dirty="0">
                <a:solidFill>
                  <a:schemeClr val="tx1">
                    <a:lumMod val="75000"/>
                    <a:lumOff val="25000"/>
                  </a:schemeClr>
                </a:solidFill>
              </a:rPr>
              <a:t> </a:t>
            </a:r>
            <a:endParaRPr lang="en-US" sz="1500" dirty="0">
              <a:solidFill>
                <a:schemeClr val="tx1">
                  <a:lumMod val="75000"/>
                  <a:lumOff val="25000"/>
                </a:schemeClr>
              </a:solidFill>
            </a:endParaRPr>
          </a:p>
        </p:txBody>
      </p:sp>
      <p:sp>
        <p:nvSpPr>
          <p:cNvPr id="9" name="TextBox 8"/>
          <p:cNvSpPr txBox="1"/>
          <p:nvPr/>
        </p:nvSpPr>
        <p:spPr>
          <a:xfrm>
            <a:off x="2465886" y="396410"/>
            <a:ext cx="4127284" cy="461665"/>
          </a:xfrm>
          <a:prstGeom prst="rect">
            <a:avLst/>
          </a:prstGeom>
          <a:noFill/>
        </p:spPr>
        <p:txBody>
          <a:bodyPr wrap="none" rtlCol="0">
            <a:spAutoFit/>
          </a:bodyPr>
          <a:lstStyle/>
          <a:p>
            <a:r>
              <a:rPr lang="en-US" sz="2400" b="1" dirty="0">
                <a:solidFill>
                  <a:schemeClr val="accent3"/>
                </a:solidFill>
              </a:rPr>
              <a:t>Patient Testimonials - Australia</a:t>
            </a:r>
          </a:p>
        </p:txBody>
      </p:sp>
      <p:sp>
        <p:nvSpPr>
          <p:cNvPr id="10" name="TextBox 9"/>
          <p:cNvSpPr txBox="1"/>
          <p:nvPr/>
        </p:nvSpPr>
        <p:spPr>
          <a:xfrm>
            <a:off x="1539183" y="2767488"/>
            <a:ext cx="5847070" cy="1246495"/>
          </a:xfrm>
          <a:prstGeom prst="rect">
            <a:avLst/>
          </a:prstGeom>
          <a:noFill/>
        </p:spPr>
        <p:txBody>
          <a:bodyPr wrap="square" rtlCol="0">
            <a:spAutoFit/>
          </a:bodyPr>
          <a:lstStyle/>
          <a:p>
            <a:r>
              <a:rPr lang="en-US" sz="1500" i="1" dirty="0">
                <a:solidFill>
                  <a:schemeClr val="tx1">
                    <a:lumMod val="75000"/>
                    <a:lumOff val="25000"/>
                  </a:schemeClr>
                </a:solidFill>
              </a:rPr>
              <a:t>”Even when it was something that wasn’t relevant to me I was still interested and inevitably things were talked about that were exactly what I wanted to know or hadn’t thought to ask.”</a:t>
            </a:r>
            <a:endParaRPr lang="en-GB" sz="1500" dirty="0">
              <a:solidFill>
                <a:schemeClr val="tx1">
                  <a:lumMod val="75000"/>
                  <a:lumOff val="25000"/>
                </a:schemeClr>
              </a:solidFill>
            </a:endParaRPr>
          </a:p>
          <a:p>
            <a:pPr algn="r"/>
            <a:r>
              <a:rPr lang="en-US" sz="1500" dirty="0">
                <a:solidFill>
                  <a:schemeClr val="tx1">
                    <a:lumMod val="75000"/>
                    <a:lumOff val="25000"/>
                  </a:schemeClr>
                </a:solidFill>
              </a:rPr>
              <a:t>									Senior Woman, Western NSW</a:t>
            </a:r>
          </a:p>
        </p:txBody>
      </p:sp>
      <p:sp>
        <p:nvSpPr>
          <p:cNvPr id="2" name="TextBox 1">
            <a:extLst>
              <a:ext uri="{FF2B5EF4-FFF2-40B4-BE49-F238E27FC236}">
                <a16:creationId xmlns:a16="http://schemas.microsoft.com/office/drawing/2014/main" id="{86F48EBE-B9FD-DB44-9299-EC5E6BE6B3E4}"/>
              </a:ext>
            </a:extLst>
          </p:cNvPr>
          <p:cNvSpPr txBox="1"/>
          <p:nvPr/>
        </p:nvSpPr>
        <p:spPr>
          <a:xfrm>
            <a:off x="4924450" y="4728082"/>
            <a:ext cx="2695866" cy="276999"/>
          </a:xfrm>
          <a:prstGeom prst="rect">
            <a:avLst/>
          </a:prstGeom>
          <a:noFill/>
        </p:spPr>
        <p:txBody>
          <a:bodyPr wrap="none" rtlCol="0">
            <a:spAutoFit/>
          </a:bodyPr>
          <a:lstStyle/>
          <a:p>
            <a:r>
              <a:rPr lang="en-US" sz="1200" dirty="0">
                <a:solidFill>
                  <a:schemeClr val="tx1">
                    <a:lumMod val="75000"/>
                    <a:lumOff val="25000"/>
                  </a:schemeClr>
                </a:solidFill>
              </a:rPr>
              <a:t>Egger G. et al., </a:t>
            </a:r>
            <a:r>
              <a:rPr lang="en-US" sz="1200" i="1" dirty="0">
                <a:solidFill>
                  <a:schemeClr val="tx1">
                    <a:lumMod val="75000"/>
                    <a:lumOff val="25000"/>
                  </a:schemeClr>
                </a:solidFill>
              </a:rPr>
              <a:t>AFP</a:t>
            </a:r>
            <a:r>
              <a:rPr lang="en-US" sz="1200" dirty="0">
                <a:solidFill>
                  <a:schemeClr val="tx1">
                    <a:lumMod val="75000"/>
                    <a:lumOff val="25000"/>
                  </a:schemeClr>
                </a:solidFill>
              </a:rPr>
              <a:t>, 2015, 44:9, 674-679</a:t>
            </a:r>
          </a:p>
        </p:txBody>
      </p:sp>
    </p:spTree>
    <p:extLst>
      <p:ext uri="{BB962C8B-B14F-4D97-AF65-F5344CB8AC3E}">
        <p14:creationId xmlns:p14="http://schemas.microsoft.com/office/powerpoint/2010/main" val="1097764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1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26558" y="221225"/>
            <a:ext cx="4637488" cy="461665"/>
          </a:xfrm>
          <a:prstGeom prst="rect">
            <a:avLst/>
          </a:prstGeom>
          <a:noFill/>
        </p:spPr>
        <p:txBody>
          <a:bodyPr wrap="none" rtlCol="0">
            <a:spAutoFit/>
          </a:bodyPr>
          <a:lstStyle/>
          <a:p>
            <a:r>
              <a:rPr lang="en-US" sz="2400" b="1" dirty="0">
                <a:solidFill>
                  <a:schemeClr val="accent3"/>
                </a:solidFill>
              </a:rPr>
              <a:t>Why (100% of) Providers like SMAs</a:t>
            </a:r>
          </a:p>
        </p:txBody>
      </p:sp>
      <p:sp>
        <p:nvSpPr>
          <p:cNvPr id="6" name="TextBox 5"/>
          <p:cNvSpPr txBox="1"/>
          <p:nvPr/>
        </p:nvSpPr>
        <p:spPr>
          <a:xfrm>
            <a:off x="1994718" y="872213"/>
            <a:ext cx="3568221" cy="323165"/>
          </a:xfrm>
          <a:prstGeom prst="rect">
            <a:avLst/>
          </a:prstGeom>
          <a:noFill/>
        </p:spPr>
        <p:txBody>
          <a:bodyPr wrap="none" rtlCol="0">
            <a:spAutoFit/>
          </a:bodyPr>
          <a:lstStyle/>
          <a:p>
            <a:r>
              <a:rPr lang="en-US" sz="1500" dirty="0">
                <a:solidFill>
                  <a:srgbClr val="404040"/>
                </a:solidFill>
              </a:rPr>
              <a:t>• Not having to repeat things over and over</a:t>
            </a:r>
          </a:p>
        </p:txBody>
      </p:sp>
      <p:sp>
        <p:nvSpPr>
          <p:cNvPr id="7" name="TextBox 6"/>
          <p:cNvSpPr txBox="1"/>
          <p:nvPr/>
        </p:nvSpPr>
        <p:spPr>
          <a:xfrm>
            <a:off x="1994718" y="1367223"/>
            <a:ext cx="5038302" cy="323165"/>
          </a:xfrm>
          <a:prstGeom prst="rect">
            <a:avLst/>
          </a:prstGeom>
          <a:noFill/>
        </p:spPr>
        <p:txBody>
          <a:bodyPr wrap="none" rtlCol="0">
            <a:spAutoFit/>
          </a:bodyPr>
          <a:lstStyle/>
          <a:p>
            <a:r>
              <a:rPr lang="en-US" sz="1500" dirty="0">
                <a:solidFill>
                  <a:srgbClr val="404040"/>
                </a:solidFill>
              </a:rPr>
              <a:t>• Getting assistance from Facilitator/Allied Health Professional</a:t>
            </a:r>
          </a:p>
        </p:txBody>
      </p:sp>
      <p:sp>
        <p:nvSpPr>
          <p:cNvPr id="8" name="TextBox 7"/>
          <p:cNvSpPr txBox="1"/>
          <p:nvPr/>
        </p:nvSpPr>
        <p:spPr>
          <a:xfrm>
            <a:off x="1994718" y="1849641"/>
            <a:ext cx="5910016" cy="323165"/>
          </a:xfrm>
          <a:prstGeom prst="rect">
            <a:avLst/>
          </a:prstGeom>
          <a:noFill/>
        </p:spPr>
        <p:txBody>
          <a:bodyPr wrap="none" rtlCol="0">
            <a:spAutoFit/>
          </a:bodyPr>
          <a:lstStyle/>
          <a:p>
            <a:r>
              <a:rPr lang="en-US" sz="1500" dirty="0">
                <a:solidFill>
                  <a:srgbClr val="404040"/>
                </a:solidFill>
              </a:rPr>
              <a:t>• Increased team involvement - with Facilitator/Allied Health Professional</a:t>
            </a:r>
          </a:p>
        </p:txBody>
      </p:sp>
      <p:sp>
        <p:nvSpPr>
          <p:cNvPr id="9" name="TextBox 8"/>
          <p:cNvSpPr txBox="1"/>
          <p:nvPr/>
        </p:nvSpPr>
        <p:spPr>
          <a:xfrm>
            <a:off x="1994718" y="2339047"/>
            <a:ext cx="4775795" cy="323165"/>
          </a:xfrm>
          <a:prstGeom prst="rect">
            <a:avLst/>
          </a:prstGeom>
          <a:noFill/>
        </p:spPr>
        <p:txBody>
          <a:bodyPr wrap="none" rtlCol="0">
            <a:spAutoFit/>
          </a:bodyPr>
          <a:lstStyle/>
          <a:p>
            <a:r>
              <a:rPr lang="en-US" sz="1500" dirty="0">
                <a:solidFill>
                  <a:srgbClr val="404040"/>
                </a:solidFill>
              </a:rPr>
              <a:t>• Greater productivity and efficiency (3hrs reduced to 1 </a:t>
            </a:r>
            <a:r>
              <a:rPr lang="en-US" sz="1500" dirty="0" err="1">
                <a:solidFill>
                  <a:srgbClr val="404040"/>
                </a:solidFill>
              </a:rPr>
              <a:t>hr</a:t>
            </a:r>
            <a:r>
              <a:rPr lang="en-US" sz="1500" dirty="0">
                <a:solidFill>
                  <a:srgbClr val="404040"/>
                </a:solidFill>
              </a:rPr>
              <a:t>)</a:t>
            </a:r>
          </a:p>
        </p:txBody>
      </p:sp>
      <p:sp>
        <p:nvSpPr>
          <p:cNvPr id="11" name="TextBox 10"/>
          <p:cNvSpPr txBox="1"/>
          <p:nvPr/>
        </p:nvSpPr>
        <p:spPr>
          <a:xfrm>
            <a:off x="2005780" y="2883152"/>
            <a:ext cx="2192075" cy="323165"/>
          </a:xfrm>
          <a:prstGeom prst="rect">
            <a:avLst/>
          </a:prstGeom>
          <a:noFill/>
        </p:spPr>
        <p:txBody>
          <a:bodyPr wrap="none" rtlCol="0">
            <a:spAutoFit/>
          </a:bodyPr>
          <a:lstStyle/>
          <a:p>
            <a:r>
              <a:rPr lang="en-US" sz="1500" dirty="0">
                <a:solidFill>
                  <a:schemeClr val="tx1">
                    <a:lumMod val="75000"/>
                    <a:lumOff val="25000"/>
                  </a:schemeClr>
                </a:solidFill>
              </a:rPr>
              <a:t>• Documentation support</a:t>
            </a:r>
          </a:p>
        </p:txBody>
      </p:sp>
      <p:sp>
        <p:nvSpPr>
          <p:cNvPr id="12" name="TextBox 11"/>
          <p:cNvSpPr txBox="1"/>
          <p:nvPr/>
        </p:nvSpPr>
        <p:spPr>
          <a:xfrm>
            <a:off x="1994717" y="3381691"/>
            <a:ext cx="2674258" cy="323165"/>
          </a:xfrm>
          <a:prstGeom prst="rect">
            <a:avLst/>
          </a:prstGeom>
          <a:noFill/>
        </p:spPr>
        <p:txBody>
          <a:bodyPr wrap="none" rtlCol="0">
            <a:spAutoFit/>
          </a:bodyPr>
          <a:lstStyle/>
          <a:p>
            <a:r>
              <a:rPr lang="en-US" sz="1500" dirty="0">
                <a:solidFill>
                  <a:schemeClr val="tx1">
                    <a:lumMod val="75000"/>
                    <a:lumOff val="25000"/>
                  </a:schemeClr>
                </a:solidFill>
              </a:rPr>
              <a:t>• More relaxing - and more fun!</a:t>
            </a:r>
          </a:p>
        </p:txBody>
      </p:sp>
      <p:sp>
        <p:nvSpPr>
          <p:cNvPr id="13" name="TextBox 12"/>
          <p:cNvSpPr txBox="1"/>
          <p:nvPr/>
        </p:nvSpPr>
        <p:spPr>
          <a:xfrm>
            <a:off x="1452052" y="4216745"/>
            <a:ext cx="6347146" cy="761747"/>
          </a:xfrm>
          <a:prstGeom prst="rect">
            <a:avLst/>
          </a:prstGeom>
          <a:solidFill>
            <a:schemeClr val="tx1">
              <a:lumMod val="65000"/>
              <a:lumOff val="35000"/>
            </a:schemeClr>
          </a:solidFill>
        </p:spPr>
        <p:txBody>
          <a:bodyPr wrap="square" rtlCol="0">
            <a:spAutoFit/>
          </a:bodyPr>
          <a:lstStyle/>
          <a:p>
            <a:pPr algn="ctr"/>
            <a:r>
              <a:rPr lang="en-US" sz="1500" dirty="0">
                <a:solidFill>
                  <a:schemeClr val="bg1"/>
                </a:solidFill>
              </a:rPr>
              <a:t>“</a:t>
            </a:r>
            <a:r>
              <a:rPr lang="en-US" sz="1500" i="1" dirty="0">
                <a:solidFill>
                  <a:schemeClr val="bg1"/>
                </a:solidFill>
              </a:rPr>
              <a:t>Very useful and a totally different approach to what we are used to. Quite natural after you start doing it.</a:t>
            </a:r>
            <a:r>
              <a:rPr lang="en-US" sz="1500" dirty="0">
                <a:solidFill>
                  <a:schemeClr val="bg1"/>
                </a:solidFill>
              </a:rPr>
              <a:t>”</a:t>
            </a:r>
            <a:endParaRPr lang="en-GB" sz="1500" dirty="0">
              <a:solidFill>
                <a:schemeClr val="bg1"/>
              </a:solidFill>
            </a:endParaRPr>
          </a:p>
          <a:p>
            <a:pPr algn="ctr"/>
            <a:r>
              <a:rPr lang="en-US" sz="1350" dirty="0">
                <a:solidFill>
                  <a:schemeClr val="bg1"/>
                </a:solidFill>
              </a:rPr>
              <a:t>GP </a:t>
            </a:r>
            <a:r>
              <a:rPr lang="en-US" sz="1350" dirty="0" err="1">
                <a:solidFill>
                  <a:schemeClr val="bg1"/>
                </a:solidFill>
              </a:rPr>
              <a:t>Qld</a:t>
            </a:r>
            <a:endParaRPr lang="en-GB" sz="1350" dirty="0">
              <a:solidFill>
                <a:schemeClr val="bg1"/>
              </a:solidFill>
            </a:endParaRPr>
          </a:p>
        </p:txBody>
      </p:sp>
      <p:sp>
        <p:nvSpPr>
          <p:cNvPr id="2" name="TextBox 1"/>
          <p:cNvSpPr txBox="1"/>
          <p:nvPr/>
        </p:nvSpPr>
        <p:spPr>
          <a:xfrm>
            <a:off x="7452360" y="4955408"/>
            <a:ext cx="211838" cy="230832"/>
          </a:xfrm>
          <a:prstGeom prst="rect">
            <a:avLst/>
          </a:prstGeom>
          <a:noFill/>
        </p:spPr>
        <p:txBody>
          <a:bodyPr wrap="square" rtlCol="0">
            <a:spAutoFit/>
          </a:bodyPr>
          <a:lstStyle/>
          <a:p>
            <a:r>
              <a:rPr lang="en-US" sz="900"/>
              <a:t>G</a:t>
            </a:r>
          </a:p>
        </p:txBody>
      </p:sp>
      <p:sp>
        <p:nvSpPr>
          <p:cNvPr id="3" name="TextBox 2">
            <a:extLst>
              <a:ext uri="{FF2B5EF4-FFF2-40B4-BE49-F238E27FC236}">
                <a16:creationId xmlns:a16="http://schemas.microsoft.com/office/drawing/2014/main" id="{0A48908C-8816-9C43-9A97-C3B2F2ED8A89}"/>
              </a:ext>
            </a:extLst>
          </p:cNvPr>
          <p:cNvSpPr txBox="1"/>
          <p:nvPr/>
        </p:nvSpPr>
        <p:spPr>
          <a:xfrm>
            <a:off x="4805289" y="3805882"/>
            <a:ext cx="2702022" cy="276999"/>
          </a:xfrm>
          <a:prstGeom prst="rect">
            <a:avLst/>
          </a:prstGeom>
          <a:noFill/>
        </p:spPr>
        <p:txBody>
          <a:bodyPr wrap="none" rtlCol="0">
            <a:spAutoFit/>
          </a:bodyPr>
          <a:lstStyle/>
          <a:p>
            <a:r>
              <a:rPr lang="en-US" sz="1200" dirty="0">
                <a:solidFill>
                  <a:schemeClr val="tx1">
                    <a:lumMod val="75000"/>
                    <a:lumOff val="25000"/>
                  </a:schemeClr>
                </a:solidFill>
              </a:rPr>
              <a:t>Egger, G. et al., AFP, 2015, 44:9, 674-679</a:t>
            </a:r>
          </a:p>
        </p:txBody>
      </p:sp>
    </p:spTree>
    <p:extLst>
      <p:ext uri="{BB962C8B-B14F-4D97-AF65-F5344CB8AC3E}">
        <p14:creationId xmlns:p14="http://schemas.microsoft.com/office/powerpoint/2010/main" val="189419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1" grpId="0"/>
      <p:bldP spid="12" grpId="0"/>
      <p:bldP spid="1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22765" y="2036870"/>
            <a:ext cx="4553042" cy="1962076"/>
          </a:xfrm>
          <a:prstGeom prst="rect">
            <a:avLst/>
          </a:prstGeom>
          <a:noFill/>
        </p:spPr>
        <p:txBody>
          <a:bodyPr wrap="none" rtlCol="0">
            <a:spAutoFit/>
          </a:bodyPr>
          <a:lstStyle/>
          <a:p>
            <a:pPr algn="ctr"/>
            <a:r>
              <a:rPr lang="en-US" sz="2700" b="1" dirty="0">
                <a:solidFill>
                  <a:schemeClr val="accent3"/>
                </a:solidFill>
              </a:rPr>
              <a:t>Video</a:t>
            </a:r>
          </a:p>
          <a:p>
            <a:pPr algn="ctr"/>
            <a:r>
              <a:rPr lang="en-US" sz="2700" b="1" dirty="0">
                <a:solidFill>
                  <a:schemeClr val="accent3"/>
                </a:solidFill>
              </a:rPr>
              <a:t>Dr Brett Thompson</a:t>
            </a:r>
          </a:p>
          <a:p>
            <a:pPr algn="ctr"/>
            <a:endParaRPr lang="en-US" sz="2700" b="1" dirty="0">
              <a:solidFill>
                <a:schemeClr val="tx1">
                  <a:lumMod val="75000"/>
                  <a:lumOff val="25000"/>
                </a:schemeClr>
              </a:solidFill>
            </a:endParaRPr>
          </a:p>
          <a:p>
            <a:pPr algn="ctr"/>
            <a:r>
              <a:rPr lang="en-AU" sz="27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2"/>
              </a:rPr>
              <a:t>https://youtu.be/iVRMLATp6c4</a:t>
            </a:r>
            <a:endParaRPr lang="en-US" sz="2700" b="1" dirty="0">
              <a:solidFill>
                <a:schemeClr val="tx1">
                  <a:lumMod val="75000"/>
                  <a:lumOff val="25000"/>
                </a:schemeClr>
              </a:solidFill>
            </a:endParaRPr>
          </a:p>
          <a:p>
            <a:r>
              <a:rPr lang="en-US" sz="1350" dirty="0"/>
              <a:t>                 </a:t>
            </a:r>
          </a:p>
        </p:txBody>
      </p:sp>
      <p:pic>
        <p:nvPicPr>
          <p:cNvPr id="5" name="Picture 4"/>
          <p:cNvPicPr>
            <a:picLocks noChangeAspect="1"/>
          </p:cNvPicPr>
          <p:nvPr/>
        </p:nvPicPr>
        <p:blipFill>
          <a:blip r:embed="rId3"/>
          <a:stretch>
            <a:fillRect/>
          </a:stretch>
        </p:blipFill>
        <p:spPr>
          <a:xfrm>
            <a:off x="3355940" y="501651"/>
            <a:ext cx="2303060" cy="1313746"/>
          </a:xfrm>
          <a:prstGeom prst="rect">
            <a:avLst/>
          </a:prstGeom>
        </p:spPr>
      </p:pic>
    </p:spTree>
    <p:extLst>
      <p:ext uri="{BB962C8B-B14F-4D97-AF65-F5344CB8AC3E}">
        <p14:creationId xmlns:p14="http://schemas.microsoft.com/office/powerpoint/2010/main" val="7829126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01032" y="178430"/>
            <a:ext cx="2927917" cy="461665"/>
          </a:xfrm>
          <a:prstGeom prst="rect">
            <a:avLst/>
          </a:prstGeom>
          <a:noFill/>
        </p:spPr>
        <p:txBody>
          <a:bodyPr wrap="none" rtlCol="0">
            <a:spAutoFit/>
          </a:bodyPr>
          <a:lstStyle/>
          <a:p>
            <a:r>
              <a:rPr lang="en-US" sz="2400" b="1" dirty="0">
                <a:solidFill>
                  <a:schemeClr val="accent3"/>
                </a:solidFill>
              </a:rPr>
              <a:t>Provider Testimonials</a:t>
            </a:r>
          </a:p>
        </p:txBody>
      </p:sp>
      <p:sp>
        <p:nvSpPr>
          <p:cNvPr id="9" name="TextBox 8"/>
          <p:cNvSpPr txBox="1"/>
          <p:nvPr/>
        </p:nvSpPr>
        <p:spPr>
          <a:xfrm>
            <a:off x="1128683" y="718985"/>
            <a:ext cx="6361100" cy="2285241"/>
          </a:xfrm>
          <a:prstGeom prst="rect">
            <a:avLst/>
          </a:prstGeom>
          <a:noFill/>
        </p:spPr>
        <p:txBody>
          <a:bodyPr wrap="none" rtlCol="0">
            <a:spAutoFit/>
          </a:bodyPr>
          <a:lstStyle/>
          <a:p>
            <a:pPr algn="just"/>
            <a:r>
              <a:rPr lang="en-US" sz="1425" b="1" dirty="0">
                <a:solidFill>
                  <a:schemeClr val="tx1">
                    <a:lumMod val="75000"/>
                    <a:lumOff val="25000"/>
                  </a:schemeClr>
                </a:solidFill>
              </a:rPr>
              <a:t>“</a:t>
            </a:r>
            <a:r>
              <a:rPr lang="en-US" sz="1425" i="1" dirty="0">
                <a:solidFill>
                  <a:schemeClr val="tx1">
                    <a:lumMod val="75000"/>
                    <a:lumOff val="25000"/>
                  </a:schemeClr>
                </a:solidFill>
              </a:rPr>
              <a:t>One of the things I’ve realized from doing these SMAs is that we </a:t>
            </a:r>
          </a:p>
          <a:p>
            <a:pPr algn="just"/>
            <a:r>
              <a:rPr lang="en-US" sz="1425" i="1" dirty="0">
                <a:solidFill>
                  <a:schemeClr val="tx1">
                    <a:lumMod val="75000"/>
                    <a:lumOff val="25000"/>
                  </a:schemeClr>
                </a:solidFill>
              </a:rPr>
              <a:t>(providers) assume medical literacy. We think we adjust our language </a:t>
            </a:r>
          </a:p>
          <a:p>
            <a:pPr algn="just"/>
            <a:r>
              <a:rPr lang="en-US" sz="1425" i="1" dirty="0">
                <a:solidFill>
                  <a:schemeClr val="tx1">
                    <a:lumMod val="75000"/>
                    <a:lumOff val="25000"/>
                  </a:schemeClr>
                </a:solidFill>
              </a:rPr>
              <a:t>to meet the knowledge of the patients, but obviously we don’t do it as </a:t>
            </a:r>
          </a:p>
          <a:p>
            <a:pPr algn="just"/>
            <a:r>
              <a:rPr lang="en-US" sz="1425" i="1" dirty="0">
                <a:solidFill>
                  <a:schemeClr val="tx1">
                    <a:lumMod val="75000"/>
                    <a:lumOff val="25000"/>
                  </a:schemeClr>
                </a:solidFill>
              </a:rPr>
              <a:t>well as we think – people in these groups still didn’t know the difference </a:t>
            </a:r>
          </a:p>
          <a:p>
            <a:pPr algn="just"/>
            <a:r>
              <a:rPr lang="en-US" sz="1425" i="1" dirty="0">
                <a:solidFill>
                  <a:schemeClr val="tx1">
                    <a:lumMod val="75000"/>
                    <a:lumOff val="25000"/>
                  </a:schemeClr>
                </a:solidFill>
              </a:rPr>
              <a:t>between fat, carbohydrate and protein. I assumed they would. Some </a:t>
            </a:r>
          </a:p>
          <a:p>
            <a:pPr algn="just"/>
            <a:r>
              <a:rPr lang="en-US" sz="1425" i="1" dirty="0">
                <a:solidFill>
                  <a:schemeClr val="tx1">
                    <a:lumMod val="75000"/>
                    <a:lumOff val="25000"/>
                  </a:schemeClr>
                </a:solidFill>
              </a:rPr>
              <a:t>didn’t understand the relationship between drinking 70 cans of coke a </a:t>
            </a:r>
          </a:p>
          <a:p>
            <a:pPr algn="just"/>
            <a:r>
              <a:rPr lang="en-US" sz="1425" i="1" dirty="0">
                <a:solidFill>
                  <a:schemeClr val="tx1">
                    <a:lumMod val="75000"/>
                    <a:lumOff val="25000"/>
                  </a:schemeClr>
                </a:solidFill>
              </a:rPr>
              <a:t>week and weight gain and poor sleep. I assumed they would. So I’ve </a:t>
            </a:r>
          </a:p>
          <a:p>
            <a:pPr algn="just"/>
            <a:r>
              <a:rPr lang="en-US" sz="1425" i="1" dirty="0">
                <a:solidFill>
                  <a:schemeClr val="tx1">
                    <a:lumMod val="75000"/>
                    <a:lumOff val="25000"/>
                  </a:schemeClr>
                </a:solidFill>
              </a:rPr>
              <a:t>been telling them things they have no hope of understanding!  I’ve </a:t>
            </a:r>
          </a:p>
          <a:p>
            <a:pPr algn="just"/>
            <a:r>
              <a:rPr lang="en-US" sz="1425" i="1" dirty="0">
                <a:solidFill>
                  <a:schemeClr val="tx1">
                    <a:lumMod val="75000"/>
                    <a:lumOff val="25000"/>
                  </a:schemeClr>
                </a:solidFill>
              </a:rPr>
              <a:t>already changed that in my practice as a result of the SMAs. </a:t>
            </a:r>
            <a:endParaRPr lang="en-GB" sz="1425" dirty="0">
              <a:solidFill>
                <a:schemeClr val="tx1">
                  <a:lumMod val="75000"/>
                  <a:lumOff val="25000"/>
                </a:schemeClr>
              </a:solidFill>
            </a:endParaRPr>
          </a:p>
          <a:p>
            <a:r>
              <a:rPr lang="en-US" sz="1425" b="1" dirty="0">
                <a:solidFill>
                  <a:schemeClr val="tx1">
                    <a:lumMod val="75000"/>
                    <a:lumOff val="25000"/>
                  </a:schemeClr>
                </a:solidFill>
              </a:rPr>
              <a:t>												</a:t>
            </a:r>
            <a:r>
              <a:rPr lang="en-US" sz="1425" dirty="0">
                <a:solidFill>
                  <a:schemeClr val="tx1">
                    <a:lumMod val="75000"/>
                    <a:lumOff val="25000"/>
                  </a:schemeClr>
                </a:solidFill>
              </a:rPr>
              <a:t>GP, NSW</a:t>
            </a:r>
            <a:endParaRPr lang="en-GB" sz="1425" dirty="0">
              <a:solidFill>
                <a:schemeClr val="tx1">
                  <a:lumMod val="75000"/>
                  <a:lumOff val="25000"/>
                </a:schemeClr>
              </a:solidFill>
            </a:endParaRPr>
          </a:p>
        </p:txBody>
      </p:sp>
      <p:sp>
        <p:nvSpPr>
          <p:cNvPr id="10" name="TextBox 9"/>
          <p:cNvSpPr txBox="1"/>
          <p:nvPr/>
        </p:nvSpPr>
        <p:spPr>
          <a:xfrm>
            <a:off x="1568077" y="3112274"/>
            <a:ext cx="6546151" cy="969496"/>
          </a:xfrm>
          <a:prstGeom prst="rect">
            <a:avLst/>
          </a:prstGeom>
          <a:noFill/>
        </p:spPr>
        <p:txBody>
          <a:bodyPr wrap="none" rtlCol="0">
            <a:spAutoFit/>
          </a:bodyPr>
          <a:lstStyle/>
          <a:p>
            <a:r>
              <a:rPr lang="en-US" sz="1425" dirty="0">
                <a:solidFill>
                  <a:schemeClr val="tx1">
                    <a:lumMod val="75000"/>
                    <a:lumOff val="25000"/>
                  </a:schemeClr>
                </a:solidFill>
              </a:rPr>
              <a:t>“</a:t>
            </a:r>
            <a:r>
              <a:rPr lang="en-US" sz="1425" i="1" dirty="0">
                <a:solidFill>
                  <a:schemeClr val="tx1">
                    <a:lumMod val="75000"/>
                    <a:lumOff val="25000"/>
                  </a:schemeClr>
                </a:solidFill>
              </a:rPr>
              <a:t>A great idea. Hugely motivational. Patients learn a lot from each other. </a:t>
            </a:r>
          </a:p>
          <a:p>
            <a:r>
              <a:rPr lang="en-US" sz="1425" i="1" dirty="0">
                <a:solidFill>
                  <a:schemeClr val="tx1">
                    <a:lumMod val="75000"/>
                    <a:lumOff val="25000"/>
                  </a:schemeClr>
                </a:solidFill>
              </a:rPr>
              <a:t>It’s difficult to explain the problems of diabetes to individual patients, </a:t>
            </a:r>
          </a:p>
          <a:p>
            <a:r>
              <a:rPr lang="en-US" sz="1425" i="1" dirty="0">
                <a:solidFill>
                  <a:schemeClr val="tx1">
                    <a:lumMod val="75000"/>
                    <a:lumOff val="25000"/>
                  </a:schemeClr>
                </a:solidFill>
              </a:rPr>
              <a:t>but this is easy with other people in the room</a:t>
            </a:r>
            <a:r>
              <a:rPr lang="en-US" sz="1425" dirty="0">
                <a:solidFill>
                  <a:schemeClr val="tx1">
                    <a:lumMod val="75000"/>
                    <a:lumOff val="25000"/>
                  </a:schemeClr>
                </a:solidFill>
              </a:rPr>
              <a:t>.”					</a:t>
            </a:r>
            <a:endParaRPr lang="en-GB" sz="1425" dirty="0">
              <a:solidFill>
                <a:schemeClr val="tx1">
                  <a:lumMod val="75000"/>
                  <a:lumOff val="25000"/>
                </a:schemeClr>
              </a:solidFill>
            </a:endParaRPr>
          </a:p>
          <a:p>
            <a:r>
              <a:rPr lang="en-US" sz="1425" dirty="0">
                <a:solidFill>
                  <a:schemeClr val="tx1">
                    <a:lumMod val="75000"/>
                    <a:lumOff val="25000"/>
                  </a:schemeClr>
                </a:solidFill>
              </a:rPr>
              <a:t>											GP Western NSW</a:t>
            </a:r>
            <a:endParaRPr lang="en-GB" sz="1425" dirty="0">
              <a:solidFill>
                <a:schemeClr val="tx1">
                  <a:lumMod val="75000"/>
                  <a:lumOff val="25000"/>
                </a:schemeClr>
              </a:solidFill>
            </a:endParaRPr>
          </a:p>
        </p:txBody>
      </p:sp>
      <p:sp>
        <p:nvSpPr>
          <p:cNvPr id="2" name="TextBox 1"/>
          <p:cNvSpPr txBox="1"/>
          <p:nvPr/>
        </p:nvSpPr>
        <p:spPr>
          <a:xfrm>
            <a:off x="1568077" y="4208429"/>
            <a:ext cx="6526851" cy="957955"/>
          </a:xfrm>
          <a:prstGeom prst="rect">
            <a:avLst/>
          </a:prstGeom>
          <a:noFill/>
        </p:spPr>
        <p:txBody>
          <a:bodyPr wrap="none" rtlCol="0">
            <a:spAutoFit/>
          </a:bodyPr>
          <a:lstStyle/>
          <a:p>
            <a:r>
              <a:rPr lang="en-US" sz="1425" dirty="0">
                <a:solidFill>
                  <a:srgbClr val="404040"/>
                </a:solidFill>
              </a:rPr>
              <a:t>“</a:t>
            </a:r>
            <a:r>
              <a:rPr lang="en-US" sz="1425" i="1" dirty="0">
                <a:solidFill>
                  <a:srgbClr val="404040"/>
                </a:solidFill>
              </a:rPr>
              <a:t>As a doctor, you’re not lecturing at people, and hence the doctor becomes </a:t>
            </a:r>
          </a:p>
          <a:p>
            <a:r>
              <a:rPr lang="en-US" sz="1425" i="1" dirty="0">
                <a:solidFill>
                  <a:srgbClr val="404040"/>
                </a:solidFill>
              </a:rPr>
              <a:t>more acceptable to the patient</a:t>
            </a:r>
            <a:r>
              <a:rPr lang="en-US" sz="1425" dirty="0">
                <a:solidFill>
                  <a:srgbClr val="404040"/>
                </a:solidFill>
              </a:rPr>
              <a:t>.”		</a:t>
            </a:r>
            <a:endParaRPr lang="en-GB" sz="1425" dirty="0">
              <a:solidFill>
                <a:srgbClr val="404040"/>
              </a:solidFill>
            </a:endParaRPr>
          </a:p>
          <a:p>
            <a:r>
              <a:rPr lang="en-US" sz="1425" dirty="0">
                <a:solidFill>
                  <a:srgbClr val="404040"/>
                </a:solidFill>
              </a:rPr>
              <a:t>												GP, Sydney</a:t>
            </a:r>
            <a:endParaRPr lang="en-GB" sz="1425" dirty="0">
              <a:solidFill>
                <a:srgbClr val="404040"/>
              </a:solidFill>
            </a:endParaRPr>
          </a:p>
          <a:p>
            <a:endParaRPr lang="en-US" sz="1350" dirty="0"/>
          </a:p>
        </p:txBody>
      </p:sp>
    </p:spTree>
    <p:extLst>
      <p:ext uri="{BB962C8B-B14F-4D97-AF65-F5344CB8AC3E}">
        <p14:creationId xmlns:p14="http://schemas.microsoft.com/office/powerpoint/2010/main" val="1864948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77614" y="256840"/>
            <a:ext cx="4063485" cy="507831"/>
          </a:xfrm>
          <a:prstGeom prst="rect">
            <a:avLst/>
          </a:prstGeom>
          <a:noFill/>
        </p:spPr>
        <p:txBody>
          <a:bodyPr wrap="none" rtlCol="0">
            <a:spAutoFit/>
          </a:bodyPr>
          <a:lstStyle/>
          <a:p>
            <a:r>
              <a:rPr lang="en-AU" sz="2700" b="1" dirty="0">
                <a:solidFill>
                  <a:schemeClr val="accent3"/>
                </a:solidFill>
              </a:rPr>
              <a:t>Perceived Barriers to SMAs</a:t>
            </a:r>
            <a:endParaRPr lang="en-US" sz="2700" b="1" dirty="0">
              <a:solidFill>
                <a:schemeClr val="accent3"/>
              </a:solidFill>
            </a:endParaRPr>
          </a:p>
        </p:txBody>
      </p:sp>
      <p:sp>
        <p:nvSpPr>
          <p:cNvPr id="5" name="TextBox 4"/>
          <p:cNvSpPr txBox="1"/>
          <p:nvPr/>
        </p:nvSpPr>
        <p:spPr>
          <a:xfrm>
            <a:off x="1658110" y="872827"/>
            <a:ext cx="5412123" cy="646331"/>
          </a:xfrm>
          <a:prstGeom prst="rect">
            <a:avLst/>
          </a:prstGeom>
          <a:noFill/>
        </p:spPr>
        <p:txBody>
          <a:bodyPr wrap="none" rtlCol="0">
            <a:spAutoFit/>
          </a:bodyPr>
          <a:lstStyle/>
          <a:p>
            <a:r>
              <a:rPr lang="en-US" b="1" dirty="0">
                <a:solidFill>
                  <a:schemeClr val="tx1">
                    <a:lumMod val="75000"/>
                    <a:lumOff val="25000"/>
                  </a:schemeClr>
                </a:solidFill>
              </a:rPr>
              <a:t>Barrier:</a:t>
            </a:r>
            <a:r>
              <a:rPr lang="en-US" dirty="0">
                <a:solidFill>
                  <a:schemeClr val="tx1">
                    <a:lumMod val="75000"/>
                    <a:lumOff val="25000"/>
                  </a:schemeClr>
                </a:solidFill>
              </a:rPr>
              <a:t> </a:t>
            </a:r>
            <a:r>
              <a:rPr lang="en-US" i="1" dirty="0">
                <a:solidFill>
                  <a:schemeClr val="tx1">
                    <a:lumMod val="75000"/>
                    <a:lumOff val="25000"/>
                  </a:schemeClr>
                </a:solidFill>
              </a:rPr>
              <a:t>You can’t use Medicare item numbers to bill for </a:t>
            </a:r>
          </a:p>
          <a:p>
            <a:r>
              <a:rPr lang="en-US" i="1" dirty="0">
                <a:solidFill>
                  <a:schemeClr val="tx1">
                    <a:lumMod val="75000"/>
                    <a:lumOff val="25000"/>
                  </a:schemeClr>
                </a:solidFill>
              </a:rPr>
              <a:t>a group consultation</a:t>
            </a:r>
            <a:endParaRPr lang="en-US" sz="1350" i="1" dirty="0">
              <a:solidFill>
                <a:schemeClr val="tx1">
                  <a:lumMod val="75000"/>
                  <a:lumOff val="25000"/>
                </a:schemeClr>
              </a:solidFill>
            </a:endParaRPr>
          </a:p>
        </p:txBody>
      </p:sp>
      <p:sp>
        <p:nvSpPr>
          <p:cNvPr id="6" name="TextBox 5"/>
          <p:cNvSpPr txBox="1"/>
          <p:nvPr/>
        </p:nvSpPr>
        <p:spPr>
          <a:xfrm>
            <a:off x="1679536" y="1616314"/>
            <a:ext cx="5627327" cy="369332"/>
          </a:xfrm>
          <a:prstGeom prst="rect">
            <a:avLst/>
          </a:prstGeom>
          <a:noFill/>
        </p:spPr>
        <p:txBody>
          <a:bodyPr wrap="square" rtlCol="0">
            <a:spAutoFit/>
          </a:bodyPr>
          <a:lstStyle/>
          <a:p>
            <a:r>
              <a:rPr lang="en-US" b="1" dirty="0">
                <a:solidFill>
                  <a:srgbClr val="404040"/>
                </a:solidFill>
              </a:rPr>
              <a:t>Barrier:</a:t>
            </a:r>
            <a:r>
              <a:rPr lang="en-US" dirty="0">
                <a:solidFill>
                  <a:srgbClr val="404040"/>
                </a:solidFill>
              </a:rPr>
              <a:t> </a:t>
            </a:r>
            <a:r>
              <a:rPr lang="en-US" i="1" dirty="0">
                <a:solidFill>
                  <a:srgbClr val="404040"/>
                </a:solidFill>
              </a:rPr>
              <a:t>Patients will be concerned about confidentially.</a:t>
            </a:r>
            <a:r>
              <a:rPr lang="en-AU" i="1" dirty="0">
                <a:solidFill>
                  <a:srgbClr val="404040"/>
                </a:solidFill>
              </a:rPr>
              <a:t> </a:t>
            </a:r>
            <a:endParaRPr lang="en-US" sz="1350" i="1" dirty="0">
              <a:solidFill>
                <a:srgbClr val="404040"/>
              </a:solidFill>
            </a:endParaRPr>
          </a:p>
        </p:txBody>
      </p:sp>
      <p:sp>
        <p:nvSpPr>
          <p:cNvPr id="7" name="TextBox 6"/>
          <p:cNvSpPr txBox="1"/>
          <p:nvPr/>
        </p:nvSpPr>
        <p:spPr>
          <a:xfrm>
            <a:off x="1679536" y="2113510"/>
            <a:ext cx="5324599" cy="646331"/>
          </a:xfrm>
          <a:prstGeom prst="rect">
            <a:avLst/>
          </a:prstGeom>
          <a:noFill/>
        </p:spPr>
        <p:txBody>
          <a:bodyPr wrap="none" rtlCol="0">
            <a:spAutoFit/>
          </a:bodyPr>
          <a:lstStyle/>
          <a:p>
            <a:r>
              <a:rPr lang="en-US" b="1" dirty="0">
                <a:solidFill>
                  <a:srgbClr val="404040"/>
                </a:solidFill>
              </a:rPr>
              <a:t>Barrier: </a:t>
            </a:r>
            <a:r>
              <a:rPr lang="en-US" i="1" dirty="0">
                <a:solidFill>
                  <a:srgbClr val="404040"/>
                </a:solidFill>
              </a:rPr>
              <a:t>Australians are different to Americans and are </a:t>
            </a:r>
          </a:p>
          <a:p>
            <a:r>
              <a:rPr lang="en-US" i="1" dirty="0">
                <a:solidFill>
                  <a:srgbClr val="404040"/>
                </a:solidFill>
              </a:rPr>
              <a:t>much more reticent to ‘open up’ in a group.</a:t>
            </a:r>
            <a:endParaRPr lang="en-US" sz="1350" i="1" dirty="0">
              <a:solidFill>
                <a:srgbClr val="404040"/>
              </a:solidFill>
            </a:endParaRPr>
          </a:p>
        </p:txBody>
      </p:sp>
      <p:sp>
        <p:nvSpPr>
          <p:cNvPr id="8" name="TextBox 7"/>
          <p:cNvSpPr txBox="1"/>
          <p:nvPr/>
        </p:nvSpPr>
        <p:spPr>
          <a:xfrm>
            <a:off x="1679536" y="2887704"/>
            <a:ext cx="5636415" cy="646331"/>
          </a:xfrm>
          <a:prstGeom prst="rect">
            <a:avLst/>
          </a:prstGeom>
          <a:noFill/>
        </p:spPr>
        <p:txBody>
          <a:bodyPr wrap="none" rtlCol="0">
            <a:spAutoFit/>
          </a:bodyPr>
          <a:lstStyle/>
          <a:p>
            <a:r>
              <a:rPr lang="en-US" b="1" dirty="0">
                <a:solidFill>
                  <a:srgbClr val="404040"/>
                </a:solidFill>
              </a:rPr>
              <a:t>Barrier: </a:t>
            </a:r>
            <a:r>
              <a:rPr lang="en-US" i="1" dirty="0">
                <a:solidFill>
                  <a:srgbClr val="404040"/>
                </a:solidFill>
              </a:rPr>
              <a:t>Doctors are resistant to changing their ways after </a:t>
            </a:r>
          </a:p>
          <a:p>
            <a:r>
              <a:rPr lang="en-US" i="1" dirty="0">
                <a:solidFill>
                  <a:srgbClr val="404040"/>
                </a:solidFill>
              </a:rPr>
              <a:t>years of operating in the one fashion.</a:t>
            </a:r>
            <a:endParaRPr lang="en-US" sz="1350" dirty="0">
              <a:solidFill>
                <a:srgbClr val="404040"/>
              </a:solidFill>
            </a:endParaRPr>
          </a:p>
        </p:txBody>
      </p:sp>
      <p:sp>
        <p:nvSpPr>
          <p:cNvPr id="9" name="TextBox 8"/>
          <p:cNvSpPr txBox="1"/>
          <p:nvPr/>
        </p:nvSpPr>
        <p:spPr>
          <a:xfrm>
            <a:off x="1696741" y="3684481"/>
            <a:ext cx="5528758" cy="646331"/>
          </a:xfrm>
          <a:prstGeom prst="rect">
            <a:avLst/>
          </a:prstGeom>
          <a:noFill/>
        </p:spPr>
        <p:txBody>
          <a:bodyPr wrap="none" rtlCol="0">
            <a:spAutoFit/>
          </a:bodyPr>
          <a:lstStyle/>
          <a:p>
            <a:r>
              <a:rPr lang="en-US" b="1" dirty="0">
                <a:solidFill>
                  <a:srgbClr val="404040"/>
                </a:solidFill>
              </a:rPr>
              <a:t>Barrier: </a:t>
            </a:r>
            <a:r>
              <a:rPr lang="en-US" i="1" dirty="0">
                <a:solidFill>
                  <a:srgbClr val="404040"/>
                </a:solidFill>
              </a:rPr>
              <a:t>There will be special attention from Government </a:t>
            </a:r>
          </a:p>
          <a:p>
            <a:r>
              <a:rPr lang="en-US" i="1" dirty="0">
                <a:solidFill>
                  <a:srgbClr val="404040"/>
                </a:solidFill>
              </a:rPr>
              <a:t>because of concern of over-servicing.</a:t>
            </a:r>
            <a:endParaRPr lang="en-US" sz="1350" i="1" dirty="0">
              <a:solidFill>
                <a:srgbClr val="404040"/>
              </a:solidFill>
            </a:endParaRPr>
          </a:p>
        </p:txBody>
      </p:sp>
      <p:sp>
        <p:nvSpPr>
          <p:cNvPr id="10" name="TextBox 9"/>
          <p:cNvSpPr txBox="1"/>
          <p:nvPr/>
        </p:nvSpPr>
        <p:spPr>
          <a:xfrm>
            <a:off x="1679536" y="4422029"/>
            <a:ext cx="4930196" cy="369332"/>
          </a:xfrm>
          <a:prstGeom prst="rect">
            <a:avLst/>
          </a:prstGeom>
          <a:noFill/>
        </p:spPr>
        <p:txBody>
          <a:bodyPr wrap="none" rtlCol="0">
            <a:spAutoFit/>
          </a:bodyPr>
          <a:lstStyle/>
          <a:p>
            <a:r>
              <a:rPr lang="en-US" b="1" dirty="0">
                <a:solidFill>
                  <a:srgbClr val="404040"/>
                </a:solidFill>
              </a:rPr>
              <a:t>Barrier: </a:t>
            </a:r>
            <a:r>
              <a:rPr lang="en-US" i="1" dirty="0">
                <a:solidFill>
                  <a:srgbClr val="404040"/>
                </a:solidFill>
              </a:rPr>
              <a:t>There will be problems attracting patients.</a:t>
            </a:r>
            <a:endParaRPr lang="en-US" sz="1350" i="1" dirty="0">
              <a:solidFill>
                <a:srgbClr val="404040"/>
              </a:solidFill>
            </a:endParaRPr>
          </a:p>
        </p:txBody>
      </p:sp>
      <p:sp>
        <p:nvSpPr>
          <p:cNvPr id="2" name="TextBox 1">
            <a:extLst>
              <a:ext uri="{FF2B5EF4-FFF2-40B4-BE49-F238E27FC236}">
                <a16:creationId xmlns:a16="http://schemas.microsoft.com/office/drawing/2014/main" id="{35A16ECB-9BF0-4244-A0D8-A0B39DF79942}"/>
              </a:ext>
            </a:extLst>
          </p:cNvPr>
          <p:cNvSpPr txBox="1"/>
          <p:nvPr/>
        </p:nvSpPr>
        <p:spPr>
          <a:xfrm>
            <a:off x="5383447" y="4744078"/>
            <a:ext cx="2492990" cy="300082"/>
          </a:xfrm>
          <a:prstGeom prst="rect">
            <a:avLst/>
          </a:prstGeom>
          <a:noFill/>
        </p:spPr>
        <p:txBody>
          <a:bodyPr wrap="none" rtlCol="0">
            <a:spAutoFit/>
          </a:bodyPr>
          <a:lstStyle/>
          <a:p>
            <a:r>
              <a:rPr lang="en-US" sz="1200" dirty="0"/>
              <a:t>Egger, G. et al., </a:t>
            </a:r>
            <a:r>
              <a:rPr lang="en-US" sz="1200" i="1" dirty="0"/>
              <a:t>AFP</a:t>
            </a:r>
            <a:r>
              <a:rPr lang="en-US" sz="1200" dirty="0"/>
              <a:t>, 44:9, 674-679</a:t>
            </a:r>
            <a:r>
              <a:rPr lang="en-US" sz="1350" dirty="0"/>
              <a:t>	</a:t>
            </a:r>
            <a:endParaRPr lang="en-US" sz="1350"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p:cNvSpPr txBox="1"/>
          <p:nvPr/>
        </p:nvSpPr>
        <p:spPr>
          <a:xfrm>
            <a:off x="3626997" y="375664"/>
            <a:ext cx="1890005" cy="369332"/>
          </a:xfrm>
          <a:prstGeom prst="rect">
            <a:avLst/>
          </a:prstGeom>
          <a:noFill/>
        </p:spPr>
        <p:txBody>
          <a:bodyPr wrap="none" rtlCol="0">
            <a:spAutoFit/>
          </a:bodyPr>
          <a:lstStyle/>
          <a:p>
            <a:pPr defTabSz="257175"/>
            <a:r>
              <a:rPr lang="en-US" b="1" dirty="0">
                <a:solidFill>
                  <a:srgbClr val="9BBB59"/>
                </a:solidFill>
                <a:latin typeface="Calibri"/>
              </a:rPr>
              <a:t>Review Questions</a:t>
            </a:r>
          </a:p>
        </p:txBody>
      </p:sp>
      <p:sp>
        <p:nvSpPr>
          <p:cNvPr id="5" name="TextBox 4"/>
          <p:cNvSpPr txBox="1"/>
          <p:nvPr/>
        </p:nvSpPr>
        <p:spPr>
          <a:xfrm>
            <a:off x="2015054" y="865848"/>
            <a:ext cx="4690546" cy="1131079"/>
          </a:xfrm>
          <a:prstGeom prst="rect">
            <a:avLst/>
          </a:prstGeom>
          <a:noFill/>
        </p:spPr>
        <p:txBody>
          <a:bodyPr wrap="square" rtlCol="0">
            <a:spAutoFit/>
          </a:bodyPr>
          <a:lstStyle/>
          <a:p>
            <a:pPr defTabSz="257175"/>
            <a:r>
              <a:rPr lang="en-US" sz="1350" dirty="0">
                <a:solidFill>
                  <a:srgbClr val="7F7F7F"/>
                </a:solidFill>
                <a:latin typeface="Calibri"/>
              </a:rPr>
              <a:t>1. What are some of the conditions and situations for which SMAs have been used effectively according to the literature?</a:t>
            </a:r>
          </a:p>
          <a:p>
            <a:pPr defTabSz="257175"/>
            <a:r>
              <a:rPr lang="en-US" sz="1350" dirty="0">
                <a:solidFill>
                  <a:srgbClr val="7F7F7F"/>
                </a:solidFill>
                <a:latin typeface="Calibri"/>
              </a:rPr>
              <a:t>____________________________________________________</a:t>
            </a:r>
          </a:p>
          <a:p>
            <a:pPr defTabSz="257175"/>
            <a:r>
              <a:rPr lang="en-US" sz="1350" dirty="0">
                <a:solidFill>
                  <a:srgbClr val="7F7F7F"/>
                </a:solidFill>
                <a:latin typeface="Calibri"/>
              </a:rPr>
              <a:t>____________________________________________________</a:t>
            </a:r>
          </a:p>
          <a:p>
            <a:pPr defTabSz="257175"/>
            <a:r>
              <a:rPr lang="en-US" sz="1350" dirty="0">
                <a:solidFill>
                  <a:srgbClr val="7F7F7F"/>
                </a:solidFill>
                <a:latin typeface="Calibri"/>
              </a:rPr>
              <a:t>____________________________________________________</a:t>
            </a:r>
          </a:p>
        </p:txBody>
      </p:sp>
      <p:sp>
        <p:nvSpPr>
          <p:cNvPr id="6" name="TextBox 5"/>
          <p:cNvSpPr txBox="1"/>
          <p:nvPr/>
        </p:nvSpPr>
        <p:spPr>
          <a:xfrm>
            <a:off x="1973490" y="2124295"/>
            <a:ext cx="4773674" cy="1131079"/>
          </a:xfrm>
          <a:prstGeom prst="rect">
            <a:avLst/>
          </a:prstGeom>
          <a:noFill/>
        </p:spPr>
        <p:txBody>
          <a:bodyPr wrap="square" rtlCol="0">
            <a:spAutoFit/>
          </a:bodyPr>
          <a:lstStyle/>
          <a:p>
            <a:pPr defTabSz="257175"/>
            <a:r>
              <a:rPr lang="en-US" sz="1350" dirty="0">
                <a:solidFill>
                  <a:srgbClr val="7F7F7F"/>
                </a:solidFill>
                <a:latin typeface="Calibri"/>
              </a:rPr>
              <a:t>2. What is an SMA and how does it differ from traditional 1:1 consultations and group education?</a:t>
            </a:r>
          </a:p>
          <a:p>
            <a:pPr defTabSz="257175"/>
            <a:r>
              <a:rPr lang="en-US" sz="1350" dirty="0">
                <a:solidFill>
                  <a:srgbClr val="7F7F7F"/>
                </a:solidFill>
                <a:latin typeface="Calibri"/>
              </a:rPr>
              <a:t>_____________________________________________________</a:t>
            </a:r>
          </a:p>
          <a:p>
            <a:pPr defTabSz="257175"/>
            <a:r>
              <a:rPr lang="en-US" sz="1350" dirty="0">
                <a:solidFill>
                  <a:srgbClr val="7F7F7F"/>
                </a:solidFill>
                <a:latin typeface="Calibri"/>
              </a:rPr>
              <a:t>_____________________________________________________</a:t>
            </a:r>
          </a:p>
          <a:p>
            <a:pPr defTabSz="257175"/>
            <a:r>
              <a:rPr lang="en-US" sz="1350" dirty="0">
                <a:solidFill>
                  <a:srgbClr val="7F7F7F"/>
                </a:solidFill>
                <a:latin typeface="Calibri"/>
              </a:rPr>
              <a:t>_____________________________________________________</a:t>
            </a:r>
          </a:p>
        </p:txBody>
      </p:sp>
      <p:sp>
        <p:nvSpPr>
          <p:cNvPr id="7" name="TextBox 6"/>
          <p:cNvSpPr txBox="1"/>
          <p:nvPr/>
        </p:nvSpPr>
        <p:spPr>
          <a:xfrm>
            <a:off x="1973490" y="3403448"/>
            <a:ext cx="4773674" cy="1131079"/>
          </a:xfrm>
          <a:prstGeom prst="rect">
            <a:avLst/>
          </a:prstGeom>
          <a:noFill/>
        </p:spPr>
        <p:txBody>
          <a:bodyPr wrap="square" rtlCol="0">
            <a:spAutoFit/>
          </a:bodyPr>
          <a:lstStyle/>
          <a:p>
            <a:pPr defTabSz="257175"/>
            <a:r>
              <a:rPr lang="en-US" sz="1350" dirty="0">
                <a:solidFill>
                  <a:srgbClr val="7F7F7F"/>
                </a:solidFill>
                <a:latin typeface="Calibri"/>
              </a:rPr>
              <a:t>3. What are some of the perceived barriers/challenges associated with the implementation and delivery of SMAs?</a:t>
            </a:r>
          </a:p>
          <a:p>
            <a:pPr defTabSz="257175"/>
            <a:r>
              <a:rPr lang="en-US" sz="1350" dirty="0">
                <a:solidFill>
                  <a:srgbClr val="7F7F7F"/>
                </a:solidFill>
                <a:latin typeface="Calibri"/>
              </a:rPr>
              <a:t>_____________________________________________________</a:t>
            </a:r>
          </a:p>
          <a:p>
            <a:pPr defTabSz="257175"/>
            <a:r>
              <a:rPr lang="en-US" sz="1350" dirty="0">
                <a:solidFill>
                  <a:srgbClr val="7F7F7F"/>
                </a:solidFill>
                <a:latin typeface="Calibri"/>
              </a:rPr>
              <a:t>_____________________________________________________</a:t>
            </a:r>
          </a:p>
          <a:p>
            <a:pPr defTabSz="257175"/>
            <a:r>
              <a:rPr lang="en-US" sz="1350" dirty="0">
                <a:solidFill>
                  <a:srgbClr val="7F7F7F"/>
                </a:solidFill>
                <a:latin typeface="Calibri"/>
              </a:rPr>
              <a:t>_____________________________________________________</a:t>
            </a:r>
          </a:p>
        </p:txBody>
      </p:sp>
    </p:spTree>
    <p:extLst>
      <p:ext uri="{BB962C8B-B14F-4D97-AF65-F5344CB8AC3E}">
        <p14:creationId xmlns:p14="http://schemas.microsoft.com/office/powerpoint/2010/main" val="1551524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573603" y="2107822"/>
            <a:ext cx="1874231" cy="1315745"/>
          </a:xfrm>
          <a:prstGeom prst="rect">
            <a:avLst/>
          </a:prstGeom>
          <a:noFill/>
        </p:spPr>
        <p:txBody>
          <a:bodyPr wrap="none" rtlCol="0">
            <a:spAutoFit/>
          </a:bodyPr>
          <a:lstStyle/>
          <a:p>
            <a:pPr algn="ctr"/>
            <a:r>
              <a:rPr lang="en-US" sz="6600" b="1" dirty="0">
                <a:solidFill>
                  <a:schemeClr val="tx1">
                    <a:lumMod val="75000"/>
                    <a:lumOff val="25000"/>
                  </a:schemeClr>
                </a:solidFill>
              </a:rPr>
              <a:t>Q&amp;A</a:t>
            </a:r>
          </a:p>
          <a:p>
            <a:endParaRPr lang="en-US" sz="1350" dirty="0"/>
          </a:p>
        </p:txBody>
      </p:sp>
      <p:pic>
        <p:nvPicPr>
          <p:cNvPr id="3" name="Picture 2"/>
          <p:cNvPicPr>
            <a:picLocks noChangeAspect="1"/>
          </p:cNvPicPr>
          <p:nvPr/>
        </p:nvPicPr>
        <p:blipFill>
          <a:blip r:embed="rId2"/>
          <a:stretch>
            <a:fillRect/>
          </a:stretch>
        </p:blipFill>
        <p:spPr>
          <a:xfrm>
            <a:off x="3355940" y="501651"/>
            <a:ext cx="2303060" cy="1313746"/>
          </a:xfrm>
          <a:prstGeom prst="rect">
            <a:avLst/>
          </a:prstGeom>
        </p:spPr>
      </p:pic>
      <p:sp>
        <p:nvSpPr>
          <p:cNvPr id="2" name="TextBox 1"/>
          <p:cNvSpPr txBox="1"/>
          <p:nvPr/>
        </p:nvSpPr>
        <p:spPr>
          <a:xfrm>
            <a:off x="7141946" y="4880009"/>
            <a:ext cx="322524" cy="230832"/>
          </a:xfrm>
          <a:prstGeom prst="rect">
            <a:avLst/>
          </a:prstGeom>
          <a:noFill/>
        </p:spPr>
        <p:txBody>
          <a:bodyPr wrap="none" rtlCol="0">
            <a:spAutoFit/>
          </a:bodyPr>
          <a:lstStyle/>
          <a:p>
            <a:r>
              <a:rPr lang="en-US" sz="900" dirty="0"/>
              <a:t>E/J</a:t>
            </a:r>
          </a:p>
        </p:txBody>
      </p:sp>
    </p:spTree>
    <p:extLst>
      <p:ext uri="{BB962C8B-B14F-4D97-AF65-F5344CB8AC3E}">
        <p14:creationId xmlns:p14="http://schemas.microsoft.com/office/powerpoint/2010/main" val="5248985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Line 2"/>
          <p:cNvSpPr>
            <a:spLocks noChangeShapeType="1"/>
          </p:cNvSpPr>
          <p:nvPr/>
        </p:nvSpPr>
        <p:spPr bwMode="auto">
          <a:xfrm>
            <a:off x="2814638" y="1672531"/>
            <a:ext cx="0" cy="1971675"/>
          </a:xfrm>
          <a:prstGeom prst="line">
            <a:avLst/>
          </a:prstGeom>
          <a:noFill/>
          <a:ln w="28575">
            <a:solidFill>
              <a:schemeClr val="tx1">
                <a:lumMod val="50000"/>
                <a:lumOff val="50000"/>
              </a:schemeClr>
            </a:solidFill>
            <a:round/>
            <a:headEnd/>
            <a:tailEnd/>
          </a:ln>
          <a:effectLst/>
        </p:spPr>
        <p:txBody>
          <a:bodyPr wrap="none" anchor="ctr">
            <a:prstTxWarp prst="textNoShape">
              <a:avLst/>
            </a:prstTxWarp>
          </a:bodyPr>
          <a:lstStyle/>
          <a:p>
            <a:pPr defTabSz="257175">
              <a:defRPr/>
            </a:pPr>
            <a:endParaRPr lang="en-US" sz="1013" dirty="0">
              <a:solidFill>
                <a:prstClr val="black"/>
              </a:solidFill>
              <a:latin typeface="Times" charset="0"/>
            </a:endParaRPr>
          </a:p>
        </p:txBody>
      </p:sp>
      <p:sp>
        <p:nvSpPr>
          <p:cNvPr id="5" name="Text Box 3"/>
          <p:cNvSpPr txBox="1">
            <a:spLocks noChangeArrowheads="1"/>
          </p:cNvSpPr>
          <p:nvPr/>
        </p:nvSpPr>
        <p:spPr bwMode="auto">
          <a:xfrm>
            <a:off x="2763742" y="3661173"/>
            <a:ext cx="1160895" cy="265457"/>
          </a:xfrm>
          <a:prstGeom prst="rect">
            <a:avLst/>
          </a:prstGeom>
          <a:noFill/>
          <a:ln w="9525">
            <a:noFill/>
            <a:miter lim="800000"/>
            <a:headEnd/>
            <a:tailEnd/>
          </a:ln>
        </p:spPr>
        <p:txBody>
          <a:bodyPr wrap="none">
            <a:prstTxWarp prst="textNoShape">
              <a:avLst/>
            </a:prstTxWarp>
            <a:spAutoFit/>
          </a:bodyPr>
          <a:lstStyle/>
          <a:p>
            <a:pPr defTabSz="257175"/>
            <a:r>
              <a:rPr lang="en-GB" sz="1125" dirty="0">
                <a:solidFill>
                  <a:srgbClr val="7F7F7F"/>
                </a:solidFill>
                <a:latin typeface="Calibri"/>
              </a:rPr>
              <a:t>Late 19</a:t>
            </a:r>
            <a:r>
              <a:rPr lang="en-GB" sz="1125" baseline="30000" dirty="0">
                <a:solidFill>
                  <a:srgbClr val="7F7F7F"/>
                </a:solidFill>
                <a:latin typeface="Calibri"/>
              </a:rPr>
              <a:t>th</a:t>
            </a:r>
            <a:r>
              <a:rPr lang="en-GB" sz="1125" dirty="0">
                <a:solidFill>
                  <a:srgbClr val="7F7F7F"/>
                </a:solidFill>
                <a:latin typeface="Calibri"/>
              </a:rPr>
              <a:t>Century</a:t>
            </a:r>
          </a:p>
        </p:txBody>
      </p:sp>
      <p:sp>
        <p:nvSpPr>
          <p:cNvPr id="6" name="Text Box 4"/>
          <p:cNvSpPr txBox="1">
            <a:spLocks noChangeArrowheads="1"/>
          </p:cNvSpPr>
          <p:nvPr/>
        </p:nvSpPr>
        <p:spPr bwMode="auto">
          <a:xfrm>
            <a:off x="5429254" y="3644207"/>
            <a:ext cx="1184940" cy="265457"/>
          </a:xfrm>
          <a:prstGeom prst="rect">
            <a:avLst/>
          </a:prstGeom>
          <a:noFill/>
          <a:ln w="9525">
            <a:noFill/>
            <a:miter lim="800000"/>
            <a:headEnd/>
            <a:tailEnd/>
          </a:ln>
        </p:spPr>
        <p:txBody>
          <a:bodyPr wrap="none">
            <a:prstTxWarp prst="textNoShape">
              <a:avLst/>
            </a:prstTxWarp>
            <a:spAutoFit/>
          </a:bodyPr>
          <a:lstStyle/>
          <a:p>
            <a:pPr defTabSz="257175"/>
            <a:r>
              <a:rPr lang="en-GB" sz="1125" dirty="0">
                <a:solidFill>
                  <a:srgbClr val="7F7F7F"/>
                </a:solidFill>
                <a:latin typeface="Calibri"/>
              </a:rPr>
              <a:t>Early 21</a:t>
            </a:r>
            <a:r>
              <a:rPr lang="en-GB" sz="1125" baseline="30000" dirty="0">
                <a:solidFill>
                  <a:srgbClr val="7F7F7F"/>
                </a:solidFill>
                <a:latin typeface="Calibri"/>
              </a:rPr>
              <a:t>st</a:t>
            </a:r>
            <a:r>
              <a:rPr lang="en-GB" sz="1125" dirty="0">
                <a:solidFill>
                  <a:srgbClr val="7F7F7F"/>
                </a:solidFill>
                <a:latin typeface="Calibri"/>
              </a:rPr>
              <a:t>Century</a:t>
            </a:r>
          </a:p>
        </p:txBody>
      </p:sp>
      <p:sp>
        <p:nvSpPr>
          <p:cNvPr id="7" name="Text Box 5"/>
          <p:cNvSpPr txBox="1">
            <a:spLocks noChangeArrowheads="1"/>
          </p:cNvSpPr>
          <p:nvPr/>
        </p:nvSpPr>
        <p:spPr bwMode="auto">
          <a:xfrm rot="16200000">
            <a:off x="1723697" y="2374730"/>
            <a:ext cx="1635384" cy="265457"/>
          </a:xfrm>
          <a:prstGeom prst="rect">
            <a:avLst/>
          </a:prstGeom>
          <a:noFill/>
          <a:ln w="9525">
            <a:noFill/>
            <a:miter lim="800000"/>
            <a:headEnd/>
            <a:tailEnd/>
          </a:ln>
        </p:spPr>
        <p:txBody>
          <a:bodyPr wrap="none">
            <a:prstTxWarp prst="textNoShape">
              <a:avLst/>
            </a:prstTxWarp>
            <a:spAutoFit/>
          </a:bodyPr>
          <a:lstStyle/>
          <a:p>
            <a:pPr defTabSz="257175"/>
            <a:r>
              <a:rPr lang="en-GB" sz="1125" b="1" dirty="0">
                <a:solidFill>
                  <a:prstClr val="black">
                    <a:lumMod val="50000"/>
                    <a:lumOff val="50000"/>
                  </a:prstClr>
                </a:solidFill>
                <a:latin typeface="Calibri"/>
              </a:rPr>
              <a:t>Mortality and Morbidity</a:t>
            </a:r>
            <a:endParaRPr lang="en-GB" sz="1125" dirty="0">
              <a:solidFill>
                <a:prstClr val="black">
                  <a:lumMod val="50000"/>
                  <a:lumOff val="50000"/>
                </a:prstClr>
              </a:solidFill>
              <a:latin typeface="Calibri"/>
            </a:endParaRPr>
          </a:p>
        </p:txBody>
      </p:sp>
      <p:sp>
        <p:nvSpPr>
          <p:cNvPr id="8" name="Text Box 6"/>
          <p:cNvSpPr txBox="1">
            <a:spLocks noChangeArrowheads="1"/>
          </p:cNvSpPr>
          <p:nvPr/>
        </p:nvSpPr>
        <p:spPr bwMode="auto">
          <a:xfrm>
            <a:off x="4271966" y="3858519"/>
            <a:ext cx="481222" cy="265457"/>
          </a:xfrm>
          <a:prstGeom prst="rect">
            <a:avLst/>
          </a:prstGeom>
          <a:noFill/>
          <a:ln w="9525">
            <a:noFill/>
            <a:miter lim="800000"/>
            <a:headEnd/>
            <a:tailEnd/>
          </a:ln>
        </p:spPr>
        <p:txBody>
          <a:bodyPr wrap="none">
            <a:prstTxWarp prst="textNoShape">
              <a:avLst/>
            </a:prstTxWarp>
            <a:spAutoFit/>
          </a:bodyPr>
          <a:lstStyle/>
          <a:p>
            <a:pPr defTabSz="257175"/>
            <a:r>
              <a:rPr lang="en-GB" sz="1125" b="1" dirty="0">
                <a:solidFill>
                  <a:srgbClr val="7F7F7F"/>
                </a:solidFill>
                <a:latin typeface="Calibri"/>
              </a:rPr>
              <a:t>Time</a:t>
            </a:r>
            <a:endParaRPr lang="en-GB" sz="1125" dirty="0">
              <a:solidFill>
                <a:srgbClr val="7F7F7F"/>
              </a:solidFill>
              <a:latin typeface="Calibri"/>
            </a:endParaRPr>
          </a:p>
        </p:txBody>
      </p:sp>
      <p:grpSp>
        <p:nvGrpSpPr>
          <p:cNvPr id="2" name="Group 8"/>
          <p:cNvGrpSpPr>
            <a:grpSpLocks/>
          </p:cNvGrpSpPr>
          <p:nvPr/>
        </p:nvGrpSpPr>
        <p:grpSpPr bwMode="auto">
          <a:xfrm>
            <a:off x="2814638" y="1843087"/>
            <a:ext cx="3343275" cy="814388"/>
            <a:chOff x="960" y="1393"/>
            <a:chExt cx="3552" cy="1584"/>
          </a:xfrm>
        </p:grpSpPr>
        <p:sp>
          <p:nvSpPr>
            <p:cNvPr id="10" name="Freeform 9"/>
            <p:cNvSpPr>
              <a:spLocks/>
            </p:cNvSpPr>
            <p:nvPr/>
          </p:nvSpPr>
          <p:spPr bwMode="auto">
            <a:xfrm>
              <a:off x="960" y="1633"/>
              <a:ext cx="3552" cy="1344"/>
            </a:xfrm>
            <a:custGeom>
              <a:avLst/>
              <a:gdLst/>
              <a:ahLst/>
              <a:cxnLst>
                <a:cxn ang="0">
                  <a:pos x="0" y="1152"/>
                </a:cxn>
                <a:cxn ang="0">
                  <a:pos x="2208" y="48"/>
                </a:cxn>
                <a:cxn ang="0">
                  <a:pos x="3216" y="1440"/>
                </a:cxn>
              </a:cxnLst>
              <a:rect l="0" t="0" r="r" b="b"/>
              <a:pathLst>
                <a:path w="3216" h="1440">
                  <a:moveTo>
                    <a:pt x="0" y="1152"/>
                  </a:moveTo>
                  <a:cubicBezTo>
                    <a:pt x="836" y="576"/>
                    <a:pt x="1672" y="0"/>
                    <a:pt x="2208" y="48"/>
                  </a:cubicBezTo>
                  <a:cubicBezTo>
                    <a:pt x="2743" y="95"/>
                    <a:pt x="2979" y="767"/>
                    <a:pt x="3216" y="1440"/>
                  </a:cubicBezTo>
                </a:path>
              </a:pathLst>
            </a:custGeom>
            <a:noFill/>
            <a:ln w="38100" cmpd="sng">
              <a:solidFill>
                <a:srgbClr val="FF0000"/>
              </a:solidFill>
              <a:round/>
              <a:headEnd/>
              <a:tailEnd/>
            </a:ln>
            <a:effectLst/>
          </p:spPr>
          <p:txBody>
            <a:bodyPr wrap="none" anchor="ctr">
              <a:prstTxWarp prst="textNoShape">
                <a:avLst/>
              </a:prstTxWarp>
            </a:bodyPr>
            <a:lstStyle/>
            <a:p>
              <a:pPr defTabSz="257175">
                <a:defRPr/>
              </a:pPr>
              <a:endParaRPr lang="en-US" sz="1013" dirty="0">
                <a:solidFill>
                  <a:prstClr val="black"/>
                </a:solidFill>
                <a:effectLst>
                  <a:outerShdw blurRad="38100" dist="38100" dir="2700000" algn="tl">
                    <a:srgbClr val="FFFFFF"/>
                  </a:outerShdw>
                </a:effectLst>
                <a:latin typeface="Times" pitchFamily="29" charset="0"/>
              </a:endParaRPr>
            </a:p>
          </p:txBody>
        </p:sp>
        <p:sp>
          <p:nvSpPr>
            <p:cNvPr id="11" name="Text Box 10"/>
            <p:cNvSpPr txBox="1">
              <a:spLocks noChangeArrowheads="1"/>
            </p:cNvSpPr>
            <p:nvPr/>
          </p:nvSpPr>
          <p:spPr bwMode="auto">
            <a:xfrm>
              <a:off x="1584" y="1393"/>
              <a:ext cx="1112" cy="516"/>
            </a:xfrm>
            <a:prstGeom prst="rect">
              <a:avLst/>
            </a:prstGeom>
            <a:noFill/>
            <a:ln w="9525">
              <a:noFill/>
              <a:miter lim="800000"/>
              <a:headEnd/>
              <a:tailEnd/>
            </a:ln>
          </p:spPr>
          <p:txBody>
            <a:bodyPr wrap="none">
              <a:prstTxWarp prst="textNoShape">
                <a:avLst/>
              </a:prstTxWarp>
              <a:spAutoFit/>
            </a:bodyPr>
            <a:lstStyle/>
            <a:p>
              <a:pPr defTabSz="257175"/>
              <a:r>
                <a:rPr lang="en-GB" sz="1125" dirty="0">
                  <a:solidFill>
                    <a:srgbClr val="7F7F7F"/>
                  </a:solidFill>
                  <a:latin typeface="Calibri"/>
                </a:rPr>
                <a:t>Acute diseases</a:t>
              </a:r>
            </a:p>
          </p:txBody>
        </p:sp>
      </p:grpSp>
      <p:grpSp>
        <p:nvGrpSpPr>
          <p:cNvPr id="3" name="Group 11"/>
          <p:cNvGrpSpPr>
            <a:grpSpLocks/>
          </p:cNvGrpSpPr>
          <p:nvPr/>
        </p:nvGrpSpPr>
        <p:grpSpPr bwMode="auto">
          <a:xfrm>
            <a:off x="3843342" y="1243014"/>
            <a:ext cx="2230637" cy="558106"/>
            <a:chOff x="2688" y="768"/>
            <a:chExt cx="2498" cy="625"/>
          </a:xfrm>
        </p:grpSpPr>
        <p:sp>
          <p:nvSpPr>
            <p:cNvPr id="13" name="Text Box 12"/>
            <p:cNvSpPr txBox="1">
              <a:spLocks noChangeArrowheads="1"/>
            </p:cNvSpPr>
            <p:nvPr/>
          </p:nvSpPr>
          <p:spPr bwMode="auto">
            <a:xfrm>
              <a:off x="3446" y="768"/>
              <a:ext cx="1740" cy="569"/>
            </a:xfrm>
            <a:prstGeom prst="rect">
              <a:avLst/>
            </a:prstGeom>
            <a:noFill/>
            <a:ln w="9525">
              <a:solidFill>
                <a:srgbClr val="FF0000"/>
              </a:solidFill>
              <a:miter lim="800000"/>
              <a:headEnd/>
              <a:tailEnd/>
            </a:ln>
          </p:spPr>
          <p:txBody>
            <a:bodyPr wrap="none">
              <a:prstTxWarp prst="textNoShape">
                <a:avLst/>
              </a:prstTxWarp>
              <a:spAutoFit/>
            </a:bodyPr>
            <a:lstStyle/>
            <a:p>
              <a:pPr defTabSz="257175"/>
              <a:r>
                <a:rPr lang="en-GB" sz="900" u="sng" dirty="0">
                  <a:solidFill>
                    <a:srgbClr val="7F7F7F"/>
                  </a:solidFill>
                  <a:latin typeface="Calibri"/>
                </a:rPr>
                <a:t>Causes:</a:t>
              </a:r>
              <a:endParaRPr lang="en-GB" sz="900" dirty="0">
                <a:solidFill>
                  <a:srgbClr val="7F7F7F"/>
                </a:solidFill>
                <a:latin typeface="Calibri"/>
              </a:endParaRPr>
            </a:p>
            <a:p>
              <a:pPr defTabSz="257175"/>
              <a:r>
                <a:rPr lang="en-GB" sz="900" dirty="0">
                  <a:solidFill>
                    <a:srgbClr val="7F7F7F"/>
                  </a:solidFill>
                  <a:latin typeface="Calibri"/>
                </a:rPr>
                <a:t>    Hygiene; sanitation; water;</a:t>
              </a:r>
            </a:p>
            <a:p>
              <a:pPr defTabSz="257175"/>
              <a:r>
                <a:rPr lang="en-GB" sz="900" dirty="0">
                  <a:solidFill>
                    <a:srgbClr val="7F7F7F"/>
                  </a:solidFill>
                  <a:latin typeface="Calibri"/>
                </a:rPr>
                <a:t>    micro-organisms</a:t>
              </a:r>
            </a:p>
          </p:txBody>
        </p:sp>
        <p:sp>
          <p:nvSpPr>
            <p:cNvPr id="14" name="Line 13"/>
            <p:cNvSpPr>
              <a:spLocks noChangeShapeType="1"/>
            </p:cNvSpPr>
            <p:nvPr/>
          </p:nvSpPr>
          <p:spPr bwMode="auto">
            <a:xfrm flipV="1">
              <a:off x="2688" y="1057"/>
              <a:ext cx="720" cy="336"/>
            </a:xfrm>
            <a:prstGeom prst="line">
              <a:avLst/>
            </a:prstGeom>
            <a:noFill/>
            <a:ln w="38100">
              <a:solidFill>
                <a:srgbClr val="FF0000"/>
              </a:solidFill>
              <a:round/>
              <a:headEnd/>
              <a:tailEnd type="triangle" w="med" len="med"/>
            </a:ln>
            <a:effectLst/>
          </p:spPr>
          <p:txBody>
            <a:bodyPr wrap="none" anchor="ctr">
              <a:prstTxWarp prst="textNoShape">
                <a:avLst/>
              </a:prstTxWarp>
            </a:bodyPr>
            <a:lstStyle/>
            <a:p>
              <a:pPr defTabSz="257175">
                <a:defRPr/>
              </a:pPr>
              <a:endParaRPr lang="en-US" sz="1013" dirty="0">
                <a:solidFill>
                  <a:prstClr val="black"/>
                </a:solidFill>
                <a:latin typeface="Times" charset="0"/>
              </a:endParaRPr>
            </a:p>
          </p:txBody>
        </p:sp>
      </p:grpSp>
      <p:sp>
        <p:nvSpPr>
          <p:cNvPr id="15" name="Line 14"/>
          <p:cNvSpPr>
            <a:spLocks noChangeShapeType="1"/>
          </p:cNvSpPr>
          <p:nvPr/>
        </p:nvSpPr>
        <p:spPr bwMode="auto">
          <a:xfrm>
            <a:off x="2814638" y="3644206"/>
            <a:ext cx="3429000" cy="0"/>
          </a:xfrm>
          <a:prstGeom prst="line">
            <a:avLst/>
          </a:prstGeom>
          <a:noFill/>
          <a:ln w="28575">
            <a:solidFill>
              <a:schemeClr val="tx1">
                <a:lumMod val="50000"/>
                <a:lumOff val="50000"/>
              </a:schemeClr>
            </a:solidFill>
            <a:round/>
            <a:headEnd/>
            <a:tailEnd/>
          </a:ln>
          <a:effectLst/>
        </p:spPr>
        <p:txBody>
          <a:bodyPr wrap="none" anchor="ctr">
            <a:prstTxWarp prst="textNoShape">
              <a:avLst/>
            </a:prstTxWarp>
          </a:bodyPr>
          <a:lstStyle/>
          <a:p>
            <a:pPr defTabSz="257175">
              <a:defRPr/>
            </a:pPr>
            <a:endParaRPr lang="en-US" sz="1013" dirty="0">
              <a:solidFill>
                <a:prstClr val="black"/>
              </a:solidFill>
              <a:latin typeface="Times" charset="0"/>
            </a:endParaRPr>
          </a:p>
        </p:txBody>
      </p:sp>
      <p:sp>
        <p:nvSpPr>
          <p:cNvPr id="16" name="Freeform 17"/>
          <p:cNvSpPr>
            <a:spLocks/>
          </p:cNvSpPr>
          <p:nvPr/>
        </p:nvSpPr>
        <p:spPr bwMode="auto">
          <a:xfrm>
            <a:off x="2814637" y="1800229"/>
            <a:ext cx="3643313" cy="1520726"/>
          </a:xfrm>
          <a:custGeom>
            <a:avLst/>
            <a:gdLst/>
            <a:ahLst/>
            <a:cxnLst>
              <a:cxn ang="0">
                <a:pos x="0" y="1296"/>
              </a:cxn>
              <a:cxn ang="0">
                <a:pos x="2256" y="1296"/>
              </a:cxn>
              <a:cxn ang="0">
                <a:pos x="3552" y="0"/>
              </a:cxn>
            </a:cxnLst>
            <a:rect l="0" t="0" r="r" b="b"/>
            <a:pathLst>
              <a:path w="3552" h="1511">
                <a:moveTo>
                  <a:pt x="0" y="1296"/>
                </a:moveTo>
                <a:cubicBezTo>
                  <a:pt x="832" y="1403"/>
                  <a:pt x="1664" y="1511"/>
                  <a:pt x="2256" y="1296"/>
                </a:cubicBezTo>
                <a:cubicBezTo>
                  <a:pt x="2847" y="1080"/>
                  <a:pt x="3199" y="540"/>
                  <a:pt x="3552" y="0"/>
                </a:cubicBezTo>
              </a:path>
            </a:pathLst>
          </a:custGeom>
          <a:noFill/>
          <a:ln w="38100" cmpd="sng">
            <a:solidFill>
              <a:schemeClr val="accent1"/>
            </a:solidFill>
            <a:round/>
            <a:headEnd/>
            <a:tailEnd/>
          </a:ln>
          <a:effectLst/>
        </p:spPr>
        <p:txBody>
          <a:bodyPr wrap="none" anchor="ctr">
            <a:prstTxWarp prst="textNoShape">
              <a:avLst/>
            </a:prstTxWarp>
          </a:bodyPr>
          <a:lstStyle/>
          <a:p>
            <a:pPr defTabSz="257175">
              <a:defRPr/>
            </a:pPr>
            <a:endParaRPr lang="en-US" sz="1013" dirty="0">
              <a:solidFill>
                <a:prstClr val="black"/>
              </a:solidFill>
              <a:effectLst>
                <a:outerShdw blurRad="38100" dist="38100" dir="2700000" algn="tl">
                  <a:srgbClr val="FFFFFF"/>
                </a:outerShdw>
              </a:effectLst>
              <a:latin typeface="Times" pitchFamily="29" charset="0"/>
            </a:endParaRPr>
          </a:p>
        </p:txBody>
      </p:sp>
      <p:sp>
        <p:nvSpPr>
          <p:cNvPr id="17" name="Text Box 18"/>
          <p:cNvSpPr txBox="1">
            <a:spLocks noChangeArrowheads="1"/>
          </p:cNvSpPr>
          <p:nvPr/>
        </p:nvSpPr>
        <p:spPr bwMode="auto">
          <a:xfrm>
            <a:off x="2943228" y="3214688"/>
            <a:ext cx="1600118" cy="265457"/>
          </a:xfrm>
          <a:prstGeom prst="rect">
            <a:avLst/>
          </a:prstGeom>
          <a:noFill/>
          <a:ln w="9525">
            <a:noFill/>
            <a:miter lim="800000"/>
            <a:headEnd/>
            <a:tailEnd/>
          </a:ln>
        </p:spPr>
        <p:txBody>
          <a:bodyPr wrap="none">
            <a:prstTxWarp prst="textNoShape">
              <a:avLst/>
            </a:prstTxWarp>
            <a:spAutoFit/>
          </a:bodyPr>
          <a:lstStyle/>
          <a:p>
            <a:pPr defTabSz="257175"/>
            <a:r>
              <a:rPr lang="en-GB" sz="1125" dirty="0">
                <a:solidFill>
                  <a:srgbClr val="7F7F7F"/>
                </a:solidFill>
                <a:latin typeface="Calibri"/>
              </a:rPr>
              <a:t>Chronic Diseases (NCDs)</a:t>
            </a:r>
          </a:p>
        </p:txBody>
      </p:sp>
      <p:grpSp>
        <p:nvGrpSpPr>
          <p:cNvPr id="9" name="Group 19"/>
          <p:cNvGrpSpPr>
            <a:grpSpLocks/>
          </p:cNvGrpSpPr>
          <p:nvPr/>
        </p:nvGrpSpPr>
        <p:grpSpPr bwMode="auto">
          <a:xfrm>
            <a:off x="5214938" y="3086103"/>
            <a:ext cx="1828801" cy="508100"/>
            <a:chOff x="3600" y="2736"/>
            <a:chExt cx="2048" cy="569"/>
          </a:xfrm>
        </p:grpSpPr>
        <p:sp>
          <p:nvSpPr>
            <p:cNvPr id="19" name="Rectangle 20"/>
            <p:cNvSpPr>
              <a:spLocks noChangeArrowheads="1"/>
            </p:cNvSpPr>
            <p:nvPr/>
          </p:nvSpPr>
          <p:spPr bwMode="auto">
            <a:xfrm>
              <a:off x="4080" y="2736"/>
              <a:ext cx="1568" cy="569"/>
            </a:xfrm>
            <a:prstGeom prst="rect">
              <a:avLst/>
            </a:prstGeom>
            <a:noFill/>
            <a:ln w="9525">
              <a:solidFill>
                <a:schemeClr val="accent1"/>
              </a:solidFill>
              <a:miter lim="800000"/>
              <a:headEnd/>
              <a:tailEnd/>
            </a:ln>
          </p:spPr>
          <p:txBody>
            <a:bodyPr wrap="none">
              <a:prstTxWarp prst="textNoShape">
                <a:avLst/>
              </a:prstTxWarp>
              <a:spAutoFit/>
            </a:bodyPr>
            <a:lstStyle/>
            <a:p>
              <a:pPr defTabSz="257175"/>
              <a:r>
                <a:rPr lang="en-GB" sz="900" u="sng" dirty="0">
                  <a:solidFill>
                    <a:srgbClr val="7F7F7F"/>
                  </a:solidFill>
                  <a:latin typeface="Calibri"/>
                </a:rPr>
                <a:t>Causes:</a:t>
              </a:r>
              <a:endParaRPr lang="en-GB" sz="900" dirty="0">
                <a:solidFill>
                  <a:srgbClr val="7F7F7F"/>
                </a:solidFill>
                <a:latin typeface="Calibri"/>
              </a:endParaRPr>
            </a:p>
            <a:p>
              <a:pPr defTabSz="257175"/>
              <a:r>
                <a:rPr lang="en-GB" sz="900" dirty="0">
                  <a:solidFill>
                    <a:srgbClr val="7F7F7F"/>
                  </a:solidFill>
                  <a:latin typeface="Calibri"/>
                </a:rPr>
                <a:t>    Lifestyle; environment; </a:t>
              </a:r>
            </a:p>
            <a:p>
              <a:pPr defTabSz="257175"/>
              <a:r>
                <a:rPr lang="en-GB" sz="900" dirty="0">
                  <a:solidFill>
                    <a:srgbClr val="7F7F7F"/>
                  </a:solidFill>
                  <a:latin typeface="Calibri"/>
                </a:rPr>
                <a:t>    economic development</a:t>
              </a:r>
            </a:p>
          </p:txBody>
        </p:sp>
        <p:sp>
          <p:nvSpPr>
            <p:cNvPr id="20" name="Line 21"/>
            <p:cNvSpPr>
              <a:spLocks noChangeShapeType="1"/>
            </p:cNvSpPr>
            <p:nvPr/>
          </p:nvSpPr>
          <p:spPr bwMode="auto">
            <a:xfrm flipV="1">
              <a:off x="3600" y="2976"/>
              <a:ext cx="480" cy="0"/>
            </a:xfrm>
            <a:prstGeom prst="line">
              <a:avLst/>
            </a:prstGeom>
            <a:noFill/>
            <a:ln w="38100">
              <a:solidFill>
                <a:schemeClr val="accent1"/>
              </a:solidFill>
              <a:round/>
              <a:headEnd/>
              <a:tailEnd type="triangle" w="med" len="med"/>
            </a:ln>
            <a:effectLst/>
          </p:spPr>
          <p:txBody>
            <a:bodyPr wrap="none" anchor="ctr">
              <a:prstTxWarp prst="textNoShape">
                <a:avLst/>
              </a:prstTxWarp>
            </a:bodyPr>
            <a:lstStyle/>
            <a:p>
              <a:pPr defTabSz="257175">
                <a:defRPr/>
              </a:pPr>
              <a:endParaRPr lang="en-US" sz="1013" dirty="0">
                <a:solidFill>
                  <a:prstClr val="black"/>
                </a:solidFill>
                <a:latin typeface="Times" charset="0"/>
              </a:endParaRPr>
            </a:p>
          </p:txBody>
        </p:sp>
      </p:grpSp>
      <p:sp>
        <p:nvSpPr>
          <p:cNvPr id="21" name="Text Box 22"/>
          <p:cNvSpPr txBox="1">
            <a:spLocks noChangeArrowheads="1"/>
          </p:cNvSpPr>
          <p:nvPr/>
        </p:nvSpPr>
        <p:spPr bwMode="auto">
          <a:xfrm>
            <a:off x="1029183" y="252827"/>
            <a:ext cx="7214219" cy="584775"/>
          </a:xfrm>
          <a:prstGeom prst="rect">
            <a:avLst/>
          </a:prstGeom>
          <a:noFill/>
          <a:ln w="9525">
            <a:noFill/>
            <a:miter lim="800000"/>
            <a:headEnd/>
            <a:tailEnd/>
          </a:ln>
        </p:spPr>
        <p:txBody>
          <a:bodyPr wrap="none">
            <a:prstTxWarp prst="textNoShape">
              <a:avLst/>
            </a:prstTxWarp>
            <a:spAutoFit/>
          </a:bodyPr>
          <a:lstStyle/>
          <a:p>
            <a:pPr defTabSz="257175"/>
            <a:r>
              <a:rPr lang="en-GB" sz="3200" b="1" dirty="0">
                <a:solidFill>
                  <a:srgbClr val="9BBB59"/>
                </a:solidFill>
                <a:latin typeface="Calibri"/>
              </a:rPr>
              <a:t>Temporal Trends in Disease Epidemiology</a:t>
            </a:r>
            <a:endParaRPr lang="en-GB" sz="3200" dirty="0">
              <a:solidFill>
                <a:srgbClr val="9BBB59"/>
              </a:solidFill>
              <a:latin typeface="Calibri"/>
            </a:endParaRPr>
          </a:p>
        </p:txBody>
      </p:sp>
      <p:sp>
        <p:nvSpPr>
          <p:cNvPr id="22" name="Freeform 25"/>
          <p:cNvSpPr>
            <a:spLocks/>
          </p:cNvSpPr>
          <p:nvPr/>
        </p:nvSpPr>
        <p:spPr bwMode="auto">
          <a:xfrm>
            <a:off x="6157913" y="2400300"/>
            <a:ext cx="600075" cy="471488"/>
          </a:xfrm>
          <a:custGeom>
            <a:avLst/>
            <a:gdLst/>
            <a:ahLst/>
            <a:cxnLst>
              <a:cxn ang="0">
                <a:pos x="0" y="288"/>
              </a:cxn>
              <a:cxn ang="0">
                <a:pos x="336" y="480"/>
              </a:cxn>
              <a:cxn ang="0">
                <a:pos x="672" y="0"/>
              </a:cxn>
            </a:cxnLst>
            <a:rect l="0" t="0" r="r" b="b"/>
            <a:pathLst>
              <a:path w="672" h="528">
                <a:moveTo>
                  <a:pt x="0" y="288"/>
                </a:moveTo>
                <a:cubicBezTo>
                  <a:pt x="112" y="408"/>
                  <a:pt x="224" y="528"/>
                  <a:pt x="336" y="480"/>
                </a:cubicBezTo>
                <a:cubicBezTo>
                  <a:pt x="448" y="432"/>
                  <a:pt x="560" y="216"/>
                  <a:pt x="672" y="0"/>
                </a:cubicBezTo>
              </a:path>
            </a:pathLst>
          </a:custGeom>
          <a:noFill/>
          <a:ln w="38100" cmpd="sng">
            <a:solidFill>
              <a:srgbClr val="E71326"/>
            </a:solidFill>
            <a:round/>
            <a:headEnd/>
            <a:tailEnd/>
          </a:ln>
          <a:effectLst/>
        </p:spPr>
        <p:txBody>
          <a:bodyPr wrap="none" anchor="ctr">
            <a:prstTxWarp prst="textNoShape">
              <a:avLst/>
            </a:prstTxWarp>
          </a:bodyPr>
          <a:lstStyle/>
          <a:p>
            <a:pPr defTabSz="257175">
              <a:defRPr/>
            </a:pPr>
            <a:endParaRPr lang="en-US" sz="1013" dirty="0">
              <a:solidFill>
                <a:prstClr val="black"/>
              </a:solidFill>
              <a:effectLst>
                <a:outerShdw blurRad="38100" dist="38100" dir="2700000" algn="tl">
                  <a:srgbClr val="FFFFFF"/>
                </a:outerShdw>
              </a:effectLst>
              <a:latin typeface="Times" pitchFamily="29" charset="0"/>
            </a:endParaRPr>
          </a:p>
        </p:txBody>
      </p:sp>
      <p:sp>
        <p:nvSpPr>
          <p:cNvPr id="18" name="TextBox 17">
            <a:extLst>
              <a:ext uri="{FF2B5EF4-FFF2-40B4-BE49-F238E27FC236}">
                <a16:creationId xmlns:a16="http://schemas.microsoft.com/office/drawing/2014/main" id="{5A59BE39-3909-8344-BE20-CE9EBC5210ED}"/>
              </a:ext>
            </a:extLst>
          </p:cNvPr>
          <p:cNvSpPr txBox="1"/>
          <p:nvPr/>
        </p:nvSpPr>
        <p:spPr>
          <a:xfrm>
            <a:off x="2814638" y="4271295"/>
            <a:ext cx="4244850" cy="265457"/>
          </a:xfrm>
          <a:prstGeom prst="rect">
            <a:avLst/>
          </a:prstGeom>
          <a:noFill/>
        </p:spPr>
        <p:txBody>
          <a:bodyPr wrap="square" rtlCol="0">
            <a:spAutoFit/>
          </a:bodyPr>
          <a:lstStyle/>
          <a:p>
            <a:pPr algn="r"/>
            <a:r>
              <a:rPr lang="en-US" sz="1125" dirty="0" err="1">
                <a:solidFill>
                  <a:schemeClr val="tx1">
                    <a:lumMod val="50000"/>
                    <a:lumOff val="50000"/>
                  </a:schemeClr>
                </a:solidFill>
              </a:rPr>
              <a:t>Sagner</a:t>
            </a:r>
            <a:r>
              <a:rPr lang="en-US" sz="1125" dirty="0">
                <a:solidFill>
                  <a:schemeClr val="tx1">
                    <a:lumMod val="50000"/>
                    <a:lumOff val="50000"/>
                  </a:schemeClr>
                </a:solidFill>
              </a:rPr>
              <a:t> et al., </a:t>
            </a:r>
            <a:r>
              <a:rPr lang="en-US" sz="1125" dirty="0" err="1">
                <a:solidFill>
                  <a:schemeClr val="tx1">
                    <a:lumMod val="50000"/>
                    <a:lumOff val="50000"/>
                  </a:schemeClr>
                </a:solidFill>
              </a:rPr>
              <a:t>Int</a:t>
            </a:r>
            <a:r>
              <a:rPr lang="en-US" sz="1125" dirty="0">
                <a:solidFill>
                  <a:schemeClr val="tx1">
                    <a:lumMod val="50000"/>
                    <a:lumOff val="50000"/>
                  </a:schemeClr>
                </a:solidFill>
              </a:rPr>
              <a:t> J </a:t>
            </a:r>
            <a:r>
              <a:rPr lang="en-US" sz="1125" dirty="0" err="1">
                <a:solidFill>
                  <a:schemeClr val="tx1">
                    <a:lumMod val="50000"/>
                    <a:lumOff val="50000"/>
                  </a:schemeClr>
                </a:solidFill>
              </a:rPr>
              <a:t>Clin</a:t>
            </a:r>
            <a:r>
              <a:rPr lang="en-US" sz="1125" dirty="0">
                <a:solidFill>
                  <a:schemeClr val="tx1">
                    <a:lumMod val="50000"/>
                    <a:lumOff val="50000"/>
                  </a:schemeClr>
                </a:solidFill>
              </a:rPr>
              <a:t> </a:t>
            </a:r>
            <a:r>
              <a:rPr lang="en-US" sz="1125" dirty="0" err="1">
                <a:solidFill>
                  <a:schemeClr val="tx1">
                    <a:lumMod val="50000"/>
                    <a:lumOff val="50000"/>
                  </a:schemeClr>
                </a:solidFill>
              </a:rPr>
              <a:t>Pract</a:t>
            </a:r>
            <a:r>
              <a:rPr lang="en-US" sz="1125" dirty="0">
                <a:solidFill>
                  <a:schemeClr val="tx1">
                    <a:lumMod val="50000"/>
                    <a:lumOff val="50000"/>
                  </a:schemeClr>
                </a:solidFill>
              </a:rPr>
              <a:t>, 2014, 68:11, 12-89-1292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left)">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dissolv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dissolve">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2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70524" y="-1"/>
            <a:ext cx="6855452" cy="5143501"/>
          </a:xfrm>
          <a:prstGeom prst="rect">
            <a:avLst/>
          </a:prstGeom>
        </p:spPr>
      </p:pic>
      <p:sp>
        <p:nvSpPr>
          <p:cNvPr id="5" name="TextBox 4"/>
          <p:cNvSpPr txBox="1"/>
          <p:nvPr/>
        </p:nvSpPr>
        <p:spPr>
          <a:xfrm>
            <a:off x="1303152" y="3160692"/>
            <a:ext cx="5945538" cy="1408078"/>
          </a:xfrm>
          <a:prstGeom prst="rect">
            <a:avLst/>
          </a:prstGeom>
          <a:noFill/>
        </p:spPr>
        <p:txBody>
          <a:bodyPr wrap="none" rtlCol="0">
            <a:spAutoFit/>
          </a:bodyPr>
          <a:lstStyle/>
          <a:p>
            <a:r>
              <a:rPr lang="en-US" sz="3600" b="1" dirty="0">
                <a:solidFill>
                  <a:srgbClr val="000090"/>
                </a:solidFill>
              </a:rPr>
              <a:t>Chronic (Non-Communicable) </a:t>
            </a:r>
          </a:p>
          <a:p>
            <a:r>
              <a:rPr lang="en-US" sz="3600" b="1" dirty="0">
                <a:solidFill>
                  <a:srgbClr val="000090"/>
                </a:solidFill>
              </a:rPr>
              <a:t>Disease Era: 1980 - ? </a:t>
            </a:r>
          </a:p>
          <a:p>
            <a:endParaRPr lang="en-US" sz="13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2EEAFBF-4E47-954E-BD95-51AB0A43325E}"/>
              </a:ext>
            </a:extLst>
          </p:cNvPr>
          <p:cNvSpPr/>
          <p:nvPr/>
        </p:nvSpPr>
        <p:spPr>
          <a:xfrm>
            <a:off x="1296955" y="337339"/>
            <a:ext cx="6969968" cy="1077218"/>
          </a:xfrm>
          <a:prstGeom prst="rect">
            <a:avLst/>
          </a:prstGeom>
        </p:spPr>
        <p:txBody>
          <a:bodyPr wrap="square">
            <a:spAutoFit/>
          </a:bodyPr>
          <a:lstStyle/>
          <a:p>
            <a:r>
              <a:rPr lang="en-US" sz="3200" b="1" dirty="0">
                <a:solidFill>
                  <a:srgbClr val="00B050"/>
                </a:solidFill>
              </a:rPr>
              <a:t>Chronic disease categories with lifestyle/environmental determinants</a:t>
            </a:r>
            <a:endParaRPr lang="en-AU" sz="3200" b="1" dirty="0">
              <a:solidFill>
                <a:srgbClr val="00B050"/>
              </a:solidFill>
            </a:endParaRPr>
          </a:p>
        </p:txBody>
      </p:sp>
      <p:sp>
        <p:nvSpPr>
          <p:cNvPr id="5" name="TextBox 4">
            <a:extLst>
              <a:ext uri="{FF2B5EF4-FFF2-40B4-BE49-F238E27FC236}">
                <a16:creationId xmlns:a16="http://schemas.microsoft.com/office/drawing/2014/main" id="{F166D865-377C-204B-8C47-9A272EFBE744}"/>
              </a:ext>
            </a:extLst>
          </p:cNvPr>
          <p:cNvSpPr txBox="1"/>
          <p:nvPr/>
        </p:nvSpPr>
        <p:spPr>
          <a:xfrm>
            <a:off x="4026604" y="1786920"/>
            <a:ext cx="755335" cy="1569660"/>
          </a:xfrm>
          <a:prstGeom prst="rect">
            <a:avLst/>
          </a:prstGeom>
          <a:noFill/>
        </p:spPr>
        <p:txBody>
          <a:bodyPr wrap="none" rtlCol="0">
            <a:spAutoFit/>
          </a:bodyPr>
          <a:lstStyle/>
          <a:p>
            <a:r>
              <a:rPr lang="en-US" sz="9600" dirty="0"/>
              <a:t>?</a:t>
            </a:r>
          </a:p>
        </p:txBody>
      </p:sp>
    </p:spTree>
    <p:extLst>
      <p:ext uri="{BB962C8B-B14F-4D97-AF65-F5344CB8AC3E}">
        <p14:creationId xmlns:p14="http://schemas.microsoft.com/office/powerpoint/2010/main" val="7129204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16056D-B859-A44A-97DB-7704FEEB623E}"/>
              </a:ext>
            </a:extLst>
          </p:cNvPr>
          <p:cNvSpPr/>
          <p:nvPr/>
        </p:nvSpPr>
        <p:spPr>
          <a:xfrm>
            <a:off x="2603241" y="1636572"/>
            <a:ext cx="4572000" cy="2862322"/>
          </a:xfrm>
          <a:prstGeom prst="rect">
            <a:avLst/>
          </a:prstGeom>
        </p:spPr>
        <p:txBody>
          <a:bodyPr>
            <a:spAutoFit/>
          </a:bodyPr>
          <a:lstStyle/>
          <a:p>
            <a:pPr>
              <a:spcAft>
                <a:spcPts val="0"/>
              </a:spcAft>
            </a:pPr>
            <a:r>
              <a:rPr lang="en-US" dirty="0">
                <a:latin typeface="Times New Roman" panose="02020603050405020304" pitchFamily="18" charset="0"/>
                <a:ea typeface="MS Mincho" panose="02020609040205080304" pitchFamily="49" charset="-128"/>
              </a:rPr>
              <a:t>(1) Cardio and </a:t>
            </a:r>
            <a:r>
              <a:rPr lang="en-US" dirty="0" err="1">
                <a:latin typeface="Times New Roman" panose="02020603050405020304" pitchFamily="18" charset="0"/>
                <a:ea typeface="MS Mincho" panose="02020609040205080304" pitchFamily="49" charset="-128"/>
              </a:rPr>
              <a:t>cerebro</a:t>
            </a:r>
            <a:r>
              <a:rPr lang="en-US" dirty="0">
                <a:latin typeface="Times New Roman" panose="02020603050405020304" pitchFamily="18" charset="0"/>
                <a:ea typeface="MS Mincho" panose="02020609040205080304" pitchFamily="49" charset="-128"/>
              </a:rPr>
              <a:t>-vascular disease</a:t>
            </a:r>
            <a:endParaRPr lang="en-AU" dirty="0">
              <a:latin typeface="Times New Roman" panose="02020603050405020304" pitchFamily="18" charset="0"/>
              <a:ea typeface="Calibri" panose="020F0502020204030204" pitchFamily="34" charset="0"/>
            </a:endParaRPr>
          </a:p>
          <a:p>
            <a:pPr>
              <a:spcAft>
                <a:spcPts val="0"/>
              </a:spcAft>
            </a:pPr>
            <a:r>
              <a:rPr lang="en-US" dirty="0">
                <a:latin typeface="Times New Roman" panose="02020603050405020304" pitchFamily="18" charset="0"/>
                <a:ea typeface="MS Mincho" panose="02020609040205080304" pitchFamily="49" charset="-128"/>
              </a:rPr>
              <a:t>(2) Cancers with lifestyle component</a:t>
            </a:r>
            <a:endParaRPr lang="en-AU" dirty="0">
              <a:latin typeface="Times New Roman" panose="02020603050405020304" pitchFamily="18" charset="0"/>
              <a:ea typeface="Calibri" panose="020F0502020204030204" pitchFamily="34" charset="0"/>
            </a:endParaRPr>
          </a:p>
          <a:p>
            <a:pPr>
              <a:spcAft>
                <a:spcPts val="0"/>
              </a:spcAft>
            </a:pPr>
            <a:r>
              <a:rPr lang="en-US" dirty="0">
                <a:latin typeface="Times New Roman" panose="02020603050405020304" pitchFamily="18" charset="0"/>
                <a:ea typeface="MS Mincho" panose="02020609040205080304" pitchFamily="49" charset="-128"/>
              </a:rPr>
              <a:t>(3) Endocrine/metabolic disorders</a:t>
            </a:r>
            <a:endParaRPr lang="en-AU" dirty="0">
              <a:latin typeface="Times New Roman" panose="02020603050405020304" pitchFamily="18" charset="0"/>
              <a:ea typeface="Calibri" panose="020F0502020204030204" pitchFamily="34" charset="0"/>
            </a:endParaRPr>
          </a:p>
          <a:p>
            <a:pPr>
              <a:spcAft>
                <a:spcPts val="0"/>
              </a:spcAft>
            </a:pPr>
            <a:r>
              <a:rPr lang="en-US" dirty="0">
                <a:latin typeface="Times New Roman" panose="02020603050405020304" pitchFamily="18" charset="0"/>
                <a:ea typeface="MS Mincho" panose="02020609040205080304" pitchFamily="49" charset="-128"/>
              </a:rPr>
              <a:t>(4) Gastrointestinal diseases</a:t>
            </a:r>
            <a:endParaRPr lang="en-AU" dirty="0">
              <a:latin typeface="Times New Roman" panose="02020603050405020304" pitchFamily="18" charset="0"/>
              <a:ea typeface="Calibri" panose="020F0502020204030204" pitchFamily="34" charset="0"/>
            </a:endParaRPr>
          </a:p>
          <a:p>
            <a:pPr>
              <a:spcAft>
                <a:spcPts val="0"/>
              </a:spcAft>
            </a:pPr>
            <a:r>
              <a:rPr lang="en-US" dirty="0">
                <a:latin typeface="Times New Roman" panose="02020603050405020304" pitchFamily="18" charset="0"/>
                <a:ea typeface="MS Mincho" panose="02020609040205080304" pitchFamily="49" charset="-128"/>
              </a:rPr>
              <a:t>(5) Kidney disease</a:t>
            </a:r>
            <a:endParaRPr lang="en-AU" dirty="0">
              <a:latin typeface="Times New Roman" panose="02020603050405020304" pitchFamily="18" charset="0"/>
              <a:ea typeface="Calibri" panose="020F0502020204030204" pitchFamily="34" charset="0"/>
            </a:endParaRPr>
          </a:p>
          <a:p>
            <a:pPr>
              <a:spcAft>
                <a:spcPts val="0"/>
              </a:spcAft>
            </a:pPr>
            <a:r>
              <a:rPr lang="en-US" dirty="0">
                <a:latin typeface="Times New Roman" panose="02020603050405020304" pitchFamily="18" charset="0"/>
                <a:ea typeface="MS Mincho" panose="02020609040205080304" pitchFamily="49" charset="-128"/>
              </a:rPr>
              <a:t>(6) Mental/CNS health</a:t>
            </a:r>
            <a:endParaRPr lang="en-AU" dirty="0">
              <a:latin typeface="Times New Roman" panose="02020603050405020304" pitchFamily="18" charset="0"/>
              <a:ea typeface="Calibri" panose="020F0502020204030204" pitchFamily="34" charset="0"/>
            </a:endParaRPr>
          </a:p>
          <a:p>
            <a:pPr>
              <a:spcAft>
                <a:spcPts val="0"/>
              </a:spcAft>
            </a:pPr>
            <a:r>
              <a:rPr lang="en-US" dirty="0">
                <a:latin typeface="Times New Roman" panose="02020603050405020304" pitchFamily="18" charset="0"/>
                <a:ea typeface="MS Mincho" panose="02020609040205080304" pitchFamily="49" charset="-128"/>
              </a:rPr>
              <a:t>(7) Musculoskeletal disorders</a:t>
            </a:r>
            <a:endParaRPr lang="en-AU" dirty="0">
              <a:latin typeface="Times New Roman" panose="02020603050405020304" pitchFamily="18" charset="0"/>
              <a:ea typeface="Calibri" panose="020F0502020204030204" pitchFamily="34" charset="0"/>
            </a:endParaRPr>
          </a:p>
          <a:p>
            <a:pPr>
              <a:spcAft>
                <a:spcPts val="0"/>
              </a:spcAft>
            </a:pPr>
            <a:r>
              <a:rPr lang="en-US" dirty="0">
                <a:latin typeface="Times New Roman" panose="02020603050405020304" pitchFamily="18" charset="0"/>
                <a:ea typeface="MS Mincho" panose="02020609040205080304" pitchFamily="49" charset="-128"/>
              </a:rPr>
              <a:t>(8) Respiratory diseases</a:t>
            </a:r>
            <a:endParaRPr lang="en-AU" dirty="0">
              <a:latin typeface="Times New Roman" panose="02020603050405020304" pitchFamily="18" charset="0"/>
              <a:ea typeface="Calibri" panose="020F0502020204030204" pitchFamily="34" charset="0"/>
            </a:endParaRPr>
          </a:p>
          <a:p>
            <a:pPr>
              <a:spcAft>
                <a:spcPts val="0"/>
              </a:spcAft>
            </a:pPr>
            <a:r>
              <a:rPr lang="en-US" dirty="0">
                <a:latin typeface="Times New Roman" panose="02020603050405020304" pitchFamily="18" charset="0"/>
                <a:ea typeface="MS Mincho" panose="02020609040205080304" pitchFamily="49" charset="-128"/>
              </a:rPr>
              <a:t>(9) Reproductive disorders</a:t>
            </a:r>
            <a:endParaRPr lang="en-AU" dirty="0">
              <a:latin typeface="Times New Roman" panose="02020603050405020304" pitchFamily="18" charset="0"/>
              <a:ea typeface="Calibri" panose="020F0502020204030204" pitchFamily="34" charset="0"/>
            </a:endParaRPr>
          </a:p>
          <a:p>
            <a:pPr>
              <a:spcAft>
                <a:spcPts val="0"/>
              </a:spcAft>
            </a:pPr>
            <a:r>
              <a:rPr lang="en-US" dirty="0">
                <a:latin typeface="Times New Roman" panose="02020603050405020304" pitchFamily="18" charset="0"/>
                <a:ea typeface="MS Mincho" panose="02020609040205080304" pitchFamily="49" charset="-128"/>
              </a:rPr>
              <a:t>(10) Dermatological disorders</a:t>
            </a:r>
            <a:endParaRPr lang="en-AU" dirty="0">
              <a:latin typeface="Times New Roman" panose="02020603050405020304" pitchFamily="18" charset="0"/>
              <a:ea typeface="Calibri" panose="020F0502020204030204" pitchFamily="34" charset="0"/>
            </a:endParaRPr>
          </a:p>
        </p:txBody>
      </p:sp>
      <p:sp>
        <p:nvSpPr>
          <p:cNvPr id="6" name="Rectangle 5">
            <a:extLst>
              <a:ext uri="{FF2B5EF4-FFF2-40B4-BE49-F238E27FC236}">
                <a16:creationId xmlns:a16="http://schemas.microsoft.com/office/drawing/2014/main" id="{B5C216D3-9273-3246-AC7C-A28406603A8A}"/>
              </a:ext>
            </a:extLst>
          </p:cNvPr>
          <p:cNvSpPr/>
          <p:nvPr/>
        </p:nvSpPr>
        <p:spPr>
          <a:xfrm>
            <a:off x="1296955" y="337339"/>
            <a:ext cx="6969968" cy="1077218"/>
          </a:xfrm>
          <a:prstGeom prst="rect">
            <a:avLst/>
          </a:prstGeom>
        </p:spPr>
        <p:txBody>
          <a:bodyPr wrap="square">
            <a:spAutoFit/>
          </a:bodyPr>
          <a:lstStyle/>
          <a:p>
            <a:r>
              <a:rPr lang="en-US" sz="3200" b="1" dirty="0">
                <a:solidFill>
                  <a:srgbClr val="00B050"/>
                </a:solidFill>
              </a:rPr>
              <a:t>Chronic disease categories with lifestyle/environmental determinants</a:t>
            </a:r>
            <a:endParaRPr lang="en-AU" sz="3200" b="1" dirty="0">
              <a:solidFill>
                <a:srgbClr val="00B050"/>
              </a:solidFill>
            </a:endParaRPr>
          </a:p>
        </p:txBody>
      </p:sp>
    </p:spTree>
    <p:extLst>
      <p:ext uri="{BB962C8B-B14F-4D97-AF65-F5344CB8AC3E}">
        <p14:creationId xmlns:p14="http://schemas.microsoft.com/office/powerpoint/2010/main" val="15664651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Oval 55">
            <a:extLst>
              <a:ext uri="{FF2B5EF4-FFF2-40B4-BE49-F238E27FC236}">
                <a16:creationId xmlns:a16="http://schemas.microsoft.com/office/drawing/2014/main" id="{2E991999-2AEC-B84F-8016-05D5FD3CF065}"/>
              </a:ext>
            </a:extLst>
          </p:cNvPr>
          <p:cNvSpPr>
            <a:spLocks noChangeArrowheads="1"/>
          </p:cNvSpPr>
          <p:nvPr/>
        </p:nvSpPr>
        <p:spPr bwMode="auto">
          <a:xfrm>
            <a:off x="1824038" y="1546622"/>
            <a:ext cx="2197894" cy="2684859"/>
          </a:xfrm>
          <a:prstGeom prst="ellipse">
            <a:avLst/>
          </a:prstGeom>
          <a:solidFill>
            <a:schemeClr val="bg1"/>
          </a:solidFill>
          <a:ln w="76200">
            <a:solidFill>
              <a:srgbClr val="333399"/>
            </a:solidFill>
            <a:round/>
            <a:headEnd/>
            <a:tailEnd/>
          </a:ln>
        </p:spPr>
        <p:txBody>
          <a:bodyPr wrap="none" anchor="ctr">
            <a:prstTxWarp prst="textNoShape">
              <a:avLst/>
            </a:prstTxWarp>
          </a:bodyPr>
          <a:lstStyle/>
          <a:p>
            <a:endParaRPr lang="en-US" sz="1350"/>
          </a:p>
        </p:txBody>
      </p:sp>
      <p:sp>
        <p:nvSpPr>
          <p:cNvPr id="5" name="Text Box 60">
            <a:extLst>
              <a:ext uri="{FF2B5EF4-FFF2-40B4-BE49-F238E27FC236}">
                <a16:creationId xmlns:a16="http://schemas.microsoft.com/office/drawing/2014/main" id="{B5D69E68-E861-BF44-B045-997893EA044F}"/>
              </a:ext>
            </a:extLst>
          </p:cNvPr>
          <p:cNvSpPr txBox="1">
            <a:spLocks noChangeArrowheads="1"/>
          </p:cNvSpPr>
          <p:nvPr/>
        </p:nvSpPr>
        <p:spPr bwMode="auto">
          <a:xfrm>
            <a:off x="2406253" y="4000500"/>
            <a:ext cx="1267078" cy="323165"/>
          </a:xfrm>
          <a:prstGeom prst="rect">
            <a:avLst/>
          </a:prstGeom>
          <a:solidFill>
            <a:schemeClr val="bg1"/>
          </a:solidFill>
          <a:ln w="9525">
            <a:noFill/>
            <a:miter lim="800000"/>
            <a:headEnd/>
            <a:tailEnd/>
          </a:ln>
        </p:spPr>
        <p:txBody>
          <a:bodyPr wrap="none">
            <a:prstTxWarp prst="textNoShape">
              <a:avLst/>
            </a:prstTxWarp>
            <a:spAutoFit/>
          </a:bodyPr>
          <a:lstStyle/>
          <a:p>
            <a:r>
              <a:rPr lang="en-US" sz="1500" b="1">
                <a:solidFill>
                  <a:srgbClr val="333399"/>
                </a:solidFill>
              </a:rPr>
              <a:t>Inflammation</a:t>
            </a:r>
          </a:p>
        </p:txBody>
      </p:sp>
      <p:sp>
        <p:nvSpPr>
          <p:cNvPr id="6" name="Text Box 61">
            <a:extLst>
              <a:ext uri="{FF2B5EF4-FFF2-40B4-BE49-F238E27FC236}">
                <a16:creationId xmlns:a16="http://schemas.microsoft.com/office/drawing/2014/main" id="{FCF19778-1046-8943-A9BD-4F6E7F16F3A2}"/>
              </a:ext>
            </a:extLst>
          </p:cNvPr>
          <p:cNvSpPr txBox="1">
            <a:spLocks noChangeArrowheads="1"/>
          </p:cNvSpPr>
          <p:nvPr/>
        </p:nvSpPr>
        <p:spPr bwMode="auto">
          <a:xfrm>
            <a:off x="1657351" y="2857500"/>
            <a:ext cx="851515" cy="553998"/>
          </a:xfrm>
          <a:prstGeom prst="rect">
            <a:avLst/>
          </a:prstGeom>
          <a:solidFill>
            <a:schemeClr val="bg1"/>
          </a:solidFill>
          <a:ln w="9525">
            <a:noFill/>
            <a:miter lim="800000"/>
            <a:headEnd/>
            <a:tailEnd/>
          </a:ln>
        </p:spPr>
        <p:txBody>
          <a:bodyPr wrap="none">
            <a:prstTxWarp prst="textNoShape">
              <a:avLst/>
            </a:prstTxWarp>
            <a:spAutoFit/>
          </a:bodyPr>
          <a:lstStyle/>
          <a:p>
            <a:r>
              <a:rPr lang="en-US" sz="1500" b="1">
                <a:solidFill>
                  <a:srgbClr val="333399"/>
                </a:solidFill>
              </a:rPr>
              <a:t>Immune</a:t>
            </a:r>
          </a:p>
          <a:p>
            <a:r>
              <a:rPr lang="en-US" sz="1500" b="1">
                <a:solidFill>
                  <a:srgbClr val="333399"/>
                </a:solidFill>
              </a:rPr>
              <a:t>Defense</a:t>
            </a:r>
            <a:endParaRPr lang="en-US" sz="1350" b="1">
              <a:solidFill>
                <a:srgbClr val="333399"/>
              </a:solidFill>
            </a:endParaRPr>
          </a:p>
        </p:txBody>
      </p:sp>
      <p:sp>
        <p:nvSpPr>
          <p:cNvPr id="7" name="Text Box 62">
            <a:extLst>
              <a:ext uri="{FF2B5EF4-FFF2-40B4-BE49-F238E27FC236}">
                <a16:creationId xmlns:a16="http://schemas.microsoft.com/office/drawing/2014/main" id="{2542C810-7D5B-4246-AB46-BD2662D6C02E}"/>
              </a:ext>
            </a:extLst>
          </p:cNvPr>
          <p:cNvSpPr txBox="1">
            <a:spLocks noChangeArrowheads="1"/>
          </p:cNvSpPr>
          <p:nvPr/>
        </p:nvSpPr>
        <p:spPr bwMode="auto">
          <a:xfrm>
            <a:off x="1943100" y="1471613"/>
            <a:ext cx="1257300" cy="323165"/>
          </a:xfrm>
          <a:prstGeom prst="rect">
            <a:avLst/>
          </a:prstGeom>
          <a:solidFill>
            <a:schemeClr val="bg1"/>
          </a:solidFill>
          <a:ln w="9525">
            <a:noFill/>
            <a:miter lim="800000"/>
            <a:headEnd/>
            <a:tailEnd/>
          </a:ln>
        </p:spPr>
        <p:txBody>
          <a:bodyPr>
            <a:prstTxWarp prst="textNoShape">
              <a:avLst/>
            </a:prstTxWarp>
            <a:spAutoFit/>
          </a:bodyPr>
          <a:lstStyle/>
          <a:p>
            <a:r>
              <a:rPr lang="en-US" sz="1500" b="1">
                <a:solidFill>
                  <a:srgbClr val="333399"/>
                </a:solidFill>
              </a:rPr>
              <a:t>Resolution                     </a:t>
            </a:r>
            <a:endParaRPr lang="en-US" sz="1500">
              <a:solidFill>
                <a:srgbClr val="333399"/>
              </a:solidFill>
            </a:endParaRPr>
          </a:p>
        </p:txBody>
      </p:sp>
      <p:sp>
        <p:nvSpPr>
          <p:cNvPr id="8" name="Line 64">
            <a:extLst>
              <a:ext uri="{FF2B5EF4-FFF2-40B4-BE49-F238E27FC236}">
                <a16:creationId xmlns:a16="http://schemas.microsoft.com/office/drawing/2014/main" id="{505692E8-0BCE-B742-B1F8-4FBA2235C8FA}"/>
              </a:ext>
            </a:extLst>
          </p:cNvPr>
          <p:cNvSpPr>
            <a:spLocks noChangeShapeType="1"/>
          </p:cNvSpPr>
          <p:nvPr/>
        </p:nvSpPr>
        <p:spPr bwMode="auto">
          <a:xfrm flipV="1">
            <a:off x="2624138" y="1085851"/>
            <a:ext cx="904875" cy="460772"/>
          </a:xfrm>
          <a:prstGeom prst="line">
            <a:avLst/>
          </a:prstGeom>
          <a:noFill/>
          <a:ln w="76200">
            <a:solidFill>
              <a:srgbClr val="333399"/>
            </a:solidFill>
            <a:round/>
            <a:headEnd/>
            <a:tailEnd type="triangle" w="med" len="med"/>
          </a:ln>
        </p:spPr>
        <p:txBody>
          <a:bodyPr wrap="none" anchor="ctr">
            <a:prstTxWarp prst="textNoShape">
              <a:avLst/>
            </a:prstTxWarp>
          </a:bodyPr>
          <a:lstStyle/>
          <a:p>
            <a:endParaRPr lang="en-US" sz="1350"/>
          </a:p>
        </p:txBody>
      </p:sp>
      <p:pic>
        <p:nvPicPr>
          <p:cNvPr id="9" name="Picture 11" descr="Flame 3">
            <a:extLst>
              <a:ext uri="{FF2B5EF4-FFF2-40B4-BE49-F238E27FC236}">
                <a16:creationId xmlns:a16="http://schemas.microsoft.com/office/drawing/2014/main" id="{7DBD667B-5EDA-ED4E-BAA5-91AC1D49B414}"/>
              </a:ext>
            </a:extLst>
          </p:cNvPr>
          <p:cNvPicPr>
            <a:picLocks noChangeAspect="1" noChangeArrowheads="1" noCrop="1"/>
          </p:cNvPicPr>
          <p:nvPr/>
        </p:nvPicPr>
        <p:blipFill>
          <a:blip r:embed="rId3"/>
          <a:srcRect/>
          <a:stretch>
            <a:fillRect/>
          </a:stretch>
        </p:blipFill>
        <p:spPr bwMode="auto">
          <a:xfrm>
            <a:off x="2571750" y="3283744"/>
            <a:ext cx="892969" cy="794147"/>
          </a:xfrm>
          <a:prstGeom prst="rect">
            <a:avLst/>
          </a:prstGeom>
          <a:noFill/>
          <a:ln w="9525">
            <a:noFill/>
            <a:miter lim="800000"/>
            <a:headEnd/>
            <a:tailEnd/>
          </a:ln>
        </p:spPr>
      </p:pic>
      <p:sp>
        <p:nvSpPr>
          <p:cNvPr id="10" name="Rectangle 56">
            <a:extLst>
              <a:ext uri="{FF2B5EF4-FFF2-40B4-BE49-F238E27FC236}">
                <a16:creationId xmlns:a16="http://schemas.microsoft.com/office/drawing/2014/main" id="{292AFA1A-CB1F-7E43-86E4-2BAC5F757F70}"/>
              </a:ext>
            </a:extLst>
          </p:cNvPr>
          <p:cNvSpPr>
            <a:spLocks noChangeArrowheads="1"/>
          </p:cNvSpPr>
          <p:nvPr/>
        </p:nvSpPr>
        <p:spPr bwMode="auto">
          <a:xfrm>
            <a:off x="3171825" y="1334691"/>
            <a:ext cx="1543050" cy="742950"/>
          </a:xfrm>
          <a:prstGeom prst="rect">
            <a:avLst/>
          </a:prstGeom>
          <a:solidFill>
            <a:schemeClr val="bg1"/>
          </a:solidFill>
          <a:ln w="9525">
            <a:noFill/>
            <a:miter lim="800000"/>
            <a:headEnd/>
            <a:tailEnd/>
          </a:ln>
        </p:spPr>
        <p:txBody>
          <a:bodyPr wrap="none" anchor="ctr">
            <a:prstTxWarp prst="textNoShape">
              <a:avLst/>
            </a:prstTxWarp>
          </a:bodyPr>
          <a:lstStyle/>
          <a:p>
            <a:endParaRPr lang="en-US" sz="1350"/>
          </a:p>
        </p:txBody>
      </p:sp>
      <p:sp>
        <p:nvSpPr>
          <p:cNvPr id="11" name="Text Box 59">
            <a:extLst>
              <a:ext uri="{FF2B5EF4-FFF2-40B4-BE49-F238E27FC236}">
                <a16:creationId xmlns:a16="http://schemas.microsoft.com/office/drawing/2014/main" id="{A9668129-46C3-694A-9BD0-97342DD78FC1}"/>
              </a:ext>
            </a:extLst>
          </p:cNvPr>
          <p:cNvSpPr txBox="1">
            <a:spLocks noChangeArrowheads="1"/>
          </p:cNvSpPr>
          <p:nvPr/>
        </p:nvSpPr>
        <p:spPr bwMode="auto">
          <a:xfrm>
            <a:off x="3429000" y="628650"/>
            <a:ext cx="1516377" cy="300082"/>
          </a:xfrm>
          <a:prstGeom prst="rect">
            <a:avLst/>
          </a:prstGeom>
          <a:noFill/>
          <a:ln w="9525">
            <a:noFill/>
            <a:miter lim="800000"/>
            <a:headEnd/>
            <a:tailEnd/>
          </a:ln>
        </p:spPr>
        <p:txBody>
          <a:bodyPr wrap="none">
            <a:prstTxWarp prst="textNoShape">
              <a:avLst/>
            </a:prstTxWarp>
            <a:spAutoFit/>
          </a:bodyPr>
          <a:lstStyle/>
          <a:p>
            <a:r>
              <a:rPr lang="en-US" sz="1350" b="1">
                <a:solidFill>
                  <a:srgbClr val="0F0CC2"/>
                </a:solidFill>
              </a:rPr>
              <a:t>Basal Homeostasis</a:t>
            </a:r>
            <a:endParaRPr lang="en-US" sz="1350" i="1"/>
          </a:p>
        </p:txBody>
      </p:sp>
      <p:sp>
        <p:nvSpPr>
          <p:cNvPr id="12" name="Text Box 68">
            <a:extLst>
              <a:ext uri="{FF2B5EF4-FFF2-40B4-BE49-F238E27FC236}">
                <a16:creationId xmlns:a16="http://schemas.microsoft.com/office/drawing/2014/main" id="{BDF31241-20F3-B04A-94CB-5CB15EF3EC97}"/>
              </a:ext>
            </a:extLst>
          </p:cNvPr>
          <p:cNvSpPr txBox="1">
            <a:spLocks noChangeArrowheads="1"/>
          </p:cNvSpPr>
          <p:nvPr/>
        </p:nvSpPr>
        <p:spPr bwMode="auto">
          <a:xfrm>
            <a:off x="1943100" y="4343401"/>
            <a:ext cx="1614416" cy="507831"/>
          </a:xfrm>
          <a:prstGeom prst="rect">
            <a:avLst/>
          </a:prstGeom>
          <a:noFill/>
          <a:ln w="9525">
            <a:noFill/>
            <a:miter lim="800000"/>
            <a:headEnd/>
            <a:tailEnd/>
          </a:ln>
        </p:spPr>
        <p:txBody>
          <a:bodyPr wrap="none">
            <a:prstTxWarp prst="textNoShape">
              <a:avLst/>
            </a:prstTxWarp>
            <a:spAutoFit/>
          </a:bodyPr>
          <a:lstStyle/>
          <a:p>
            <a:r>
              <a:rPr lang="en-US" sz="1350" b="1">
                <a:solidFill>
                  <a:srgbClr val="333399"/>
                </a:solidFill>
              </a:rPr>
              <a:t>Classical, Acute,</a:t>
            </a:r>
          </a:p>
          <a:p>
            <a:r>
              <a:rPr lang="en-US" sz="1350" b="1">
                <a:solidFill>
                  <a:srgbClr val="333399"/>
                </a:solidFill>
              </a:rPr>
              <a:t>Infectious Response</a:t>
            </a:r>
            <a:endParaRPr lang="en-US" sz="1350"/>
          </a:p>
        </p:txBody>
      </p:sp>
      <p:sp>
        <p:nvSpPr>
          <p:cNvPr id="13" name="Freeform 42">
            <a:extLst>
              <a:ext uri="{FF2B5EF4-FFF2-40B4-BE49-F238E27FC236}">
                <a16:creationId xmlns:a16="http://schemas.microsoft.com/office/drawing/2014/main" id="{5FC5E124-CC48-7545-8CF0-8C6A47E84F2A}"/>
              </a:ext>
            </a:extLst>
          </p:cNvPr>
          <p:cNvSpPr>
            <a:spLocks noChangeArrowheads="1"/>
          </p:cNvSpPr>
          <p:nvPr/>
        </p:nvSpPr>
        <p:spPr bwMode="auto">
          <a:xfrm>
            <a:off x="1722835" y="947738"/>
            <a:ext cx="5384006" cy="169069"/>
          </a:xfrm>
          <a:custGeom>
            <a:avLst/>
            <a:gdLst>
              <a:gd name="T0" fmla="*/ 0 w 7178531"/>
              <a:gd name="T1" fmla="*/ 88927 h 225494"/>
              <a:gd name="T2" fmla="*/ 980745 w 7178531"/>
              <a:gd name="T3" fmla="*/ 212039 h 225494"/>
              <a:gd name="T4" fmla="*/ 1754268 w 7178531"/>
              <a:gd name="T5" fmla="*/ 20529 h 225494"/>
              <a:gd name="T6" fmla="*/ 2748819 w 7178531"/>
              <a:gd name="T7" fmla="*/ 102594 h 225494"/>
              <a:gd name="T8" fmla="*/ 3425677 w 7178531"/>
              <a:gd name="T9" fmla="*/ 47870 h 225494"/>
              <a:gd name="T10" fmla="*/ 4516922 w 7178531"/>
              <a:gd name="T11" fmla="*/ 170993 h 225494"/>
              <a:gd name="T12" fmla="*/ 5331889 w 7178531"/>
              <a:gd name="T13" fmla="*/ 6843 h 225494"/>
              <a:gd name="T14" fmla="*/ 6146856 w 7178531"/>
              <a:gd name="T15" fmla="*/ 129954 h 225494"/>
              <a:gd name="T16" fmla="*/ 7182851 w 7178531"/>
              <a:gd name="T17" fmla="*/ 6843 h 22549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178531"/>
              <a:gd name="T28" fmla="*/ 0 h 225494"/>
              <a:gd name="T29" fmla="*/ 7178531 w 7178531"/>
              <a:gd name="T30" fmla="*/ 225494 h 22549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178531" h="225494">
                <a:moveTo>
                  <a:pt x="0" y="89737"/>
                </a:moveTo>
                <a:cubicBezTo>
                  <a:pt x="343971" y="157615"/>
                  <a:pt x="687942" y="225494"/>
                  <a:pt x="980145" y="213989"/>
                </a:cubicBezTo>
                <a:cubicBezTo>
                  <a:pt x="1272348" y="202484"/>
                  <a:pt x="1458714" y="39117"/>
                  <a:pt x="1753218" y="20709"/>
                </a:cubicBezTo>
                <a:cubicBezTo>
                  <a:pt x="2047722" y="2301"/>
                  <a:pt x="2468771" y="98941"/>
                  <a:pt x="2747169" y="103543"/>
                </a:cubicBezTo>
                <a:cubicBezTo>
                  <a:pt x="3025567" y="108145"/>
                  <a:pt x="3129103" y="36815"/>
                  <a:pt x="3423607" y="48320"/>
                </a:cubicBezTo>
                <a:cubicBezTo>
                  <a:pt x="3718111" y="59825"/>
                  <a:pt x="4196680" y="179475"/>
                  <a:pt x="4514192" y="172572"/>
                </a:cubicBezTo>
                <a:cubicBezTo>
                  <a:pt x="4831704" y="165669"/>
                  <a:pt x="5057183" y="13806"/>
                  <a:pt x="5328679" y="6903"/>
                </a:cubicBezTo>
                <a:cubicBezTo>
                  <a:pt x="5600175" y="0"/>
                  <a:pt x="5834857" y="131154"/>
                  <a:pt x="6143166" y="131154"/>
                </a:cubicBezTo>
                <a:cubicBezTo>
                  <a:pt x="6451475" y="131154"/>
                  <a:pt x="6815003" y="69028"/>
                  <a:pt x="7178531" y="6903"/>
                </a:cubicBezTo>
              </a:path>
            </a:pathLst>
          </a:custGeom>
          <a:solidFill>
            <a:schemeClr val="accent1"/>
          </a:solidFill>
          <a:ln w="38100">
            <a:solidFill>
              <a:schemeClr val="tx1"/>
            </a:solidFill>
            <a:round/>
            <a:headEnd/>
            <a:tailEnd/>
          </a:ln>
        </p:spPr>
        <p:txBody>
          <a:bodyPr>
            <a:prstTxWarp prst="textNoShape">
              <a:avLst/>
            </a:prstTxWarp>
          </a:bodyPr>
          <a:lstStyle/>
          <a:p>
            <a:endParaRPr lang="en-US" sz="1350"/>
          </a:p>
        </p:txBody>
      </p:sp>
      <p:cxnSp>
        <p:nvCxnSpPr>
          <p:cNvPr id="14" name="Straight Connector 46">
            <a:extLst>
              <a:ext uri="{FF2B5EF4-FFF2-40B4-BE49-F238E27FC236}">
                <a16:creationId xmlns:a16="http://schemas.microsoft.com/office/drawing/2014/main" id="{37966602-BCED-B542-B571-5C9C4101DA58}"/>
              </a:ext>
            </a:extLst>
          </p:cNvPr>
          <p:cNvCxnSpPr>
            <a:cxnSpLocks noChangeShapeType="1"/>
          </p:cNvCxnSpPr>
          <p:nvPr/>
        </p:nvCxnSpPr>
        <p:spPr bwMode="auto">
          <a:xfrm rot="5400000">
            <a:off x="-28574" y="2600326"/>
            <a:ext cx="3257550" cy="2381"/>
          </a:xfrm>
          <a:prstGeom prst="line">
            <a:avLst/>
          </a:prstGeom>
          <a:noFill/>
          <a:ln w="57150">
            <a:solidFill>
              <a:schemeClr val="tx1"/>
            </a:solidFill>
            <a:round/>
            <a:headEnd/>
            <a:tailEnd/>
          </a:ln>
        </p:spPr>
      </p:cxnSp>
      <p:sp>
        <p:nvSpPr>
          <p:cNvPr id="15" name="TextBox 47">
            <a:extLst>
              <a:ext uri="{FF2B5EF4-FFF2-40B4-BE49-F238E27FC236}">
                <a16:creationId xmlns:a16="http://schemas.microsoft.com/office/drawing/2014/main" id="{5D344161-8FB4-4F41-B3D4-238A07A572A0}"/>
              </a:ext>
            </a:extLst>
          </p:cNvPr>
          <p:cNvSpPr txBox="1">
            <a:spLocks noChangeArrowheads="1"/>
          </p:cNvSpPr>
          <p:nvPr/>
        </p:nvSpPr>
        <p:spPr bwMode="auto">
          <a:xfrm rot="16200000">
            <a:off x="-192881" y="2067268"/>
            <a:ext cx="3314700" cy="323165"/>
          </a:xfrm>
          <a:prstGeom prst="rect">
            <a:avLst/>
          </a:prstGeom>
          <a:noFill/>
          <a:ln w="9525">
            <a:noFill/>
            <a:miter lim="800000"/>
            <a:headEnd/>
            <a:tailEnd/>
          </a:ln>
        </p:spPr>
        <p:txBody>
          <a:bodyPr>
            <a:prstTxWarp prst="textNoShape">
              <a:avLst/>
            </a:prstTxWarp>
            <a:spAutoFit/>
          </a:bodyPr>
          <a:lstStyle/>
          <a:p>
            <a:r>
              <a:rPr lang="en-US" sz="1500" b="1"/>
              <a:t>          Immune Reaction</a:t>
            </a:r>
          </a:p>
        </p:txBody>
      </p:sp>
      <p:grpSp>
        <p:nvGrpSpPr>
          <p:cNvPr id="16" name="Group 15">
            <a:extLst>
              <a:ext uri="{FF2B5EF4-FFF2-40B4-BE49-F238E27FC236}">
                <a16:creationId xmlns:a16="http://schemas.microsoft.com/office/drawing/2014/main" id="{E7A34749-5FF4-2049-9764-1C0222004C8A}"/>
              </a:ext>
            </a:extLst>
          </p:cNvPr>
          <p:cNvGrpSpPr/>
          <p:nvPr/>
        </p:nvGrpSpPr>
        <p:grpSpPr>
          <a:xfrm>
            <a:off x="3827860" y="1200151"/>
            <a:ext cx="3995398" cy="3651081"/>
            <a:chOff x="3579813" y="1600200"/>
            <a:chExt cx="5327196" cy="4868108"/>
          </a:xfrm>
        </p:grpSpPr>
        <p:sp>
          <p:nvSpPr>
            <p:cNvPr id="17" name="Oval 57">
              <a:extLst>
                <a:ext uri="{FF2B5EF4-FFF2-40B4-BE49-F238E27FC236}">
                  <a16:creationId xmlns:a16="http://schemas.microsoft.com/office/drawing/2014/main" id="{F75FB342-FEB4-FF45-A000-F5D02225EB18}"/>
                </a:ext>
              </a:extLst>
            </p:cNvPr>
            <p:cNvSpPr>
              <a:spLocks noChangeArrowheads="1"/>
            </p:cNvSpPr>
            <p:nvPr/>
          </p:nvSpPr>
          <p:spPr bwMode="auto">
            <a:xfrm>
              <a:off x="3933825" y="1905000"/>
              <a:ext cx="2667000" cy="2370138"/>
            </a:xfrm>
            <a:prstGeom prst="ellipse">
              <a:avLst/>
            </a:prstGeom>
            <a:solidFill>
              <a:schemeClr val="bg1"/>
            </a:solidFill>
            <a:ln w="76200">
              <a:solidFill>
                <a:srgbClr val="B93641"/>
              </a:solidFill>
              <a:round/>
              <a:headEnd/>
              <a:tailEnd/>
            </a:ln>
          </p:spPr>
          <p:txBody>
            <a:bodyPr wrap="none" anchor="ctr">
              <a:prstTxWarp prst="textNoShape">
                <a:avLst/>
              </a:prstTxWarp>
            </a:bodyPr>
            <a:lstStyle/>
            <a:p>
              <a:endParaRPr lang="en-US" sz="1350"/>
            </a:p>
          </p:txBody>
        </p:sp>
        <p:sp>
          <p:nvSpPr>
            <p:cNvPr id="18" name="Line 63">
              <a:extLst>
                <a:ext uri="{FF2B5EF4-FFF2-40B4-BE49-F238E27FC236}">
                  <a16:creationId xmlns:a16="http://schemas.microsoft.com/office/drawing/2014/main" id="{30034D2C-462D-DE4A-8B81-0193A96D78E2}"/>
                </a:ext>
              </a:extLst>
            </p:cNvPr>
            <p:cNvSpPr>
              <a:spLocks noChangeShapeType="1"/>
            </p:cNvSpPr>
            <p:nvPr/>
          </p:nvSpPr>
          <p:spPr bwMode="auto">
            <a:xfrm>
              <a:off x="3733800" y="1600200"/>
              <a:ext cx="0" cy="990600"/>
            </a:xfrm>
            <a:prstGeom prst="line">
              <a:avLst/>
            </a:prstGeom>
            <a:noFill/>
            <a:ln w="76200">
              <a:solidFill>
                <a:srgbClr val="8017C8"/>
              </a:solidFill>
              <a:round/>
              <a:headEnd/>
              <a:tailEnd/>
            </a:ln>
          </p:spPr>
          <p:txBody>
            <a:bodyPr wrap="none" anchor="ctr">
              <a:prstTxWarp prst="textNoShape">
                <a:avLst/>
              </a:prstTxWarp>
            </a:bodyPr>
            <a:lstStyle/>
            <a:p>
              <a:endParaRPr lang="en-US" sz="1350"/>
            </a:p>
          </p:txBody>
        </p:sp>
        <p:sp>
          <p:nvSpPr>
            <p:cNvPr id="19" name="Text Box 65">
              <a:extLst>
                <a:ext uri="{FF2B5EF4-FFF2-40B4-BE49-F238E27FC236}">
                  <a16:creationId xmlns:a16="http://schemas.microsoft.com/office/drawing/2014/main" id="{C0296539-3BAB-6044-A246-4B4399742457}"/>
                </a:ext>
              </a:extLst>
            </p:cNvPr>
            <p:cNvSpPr txBox="1">
              <a:spLocks noChangeArrowheads="1"/>
            </p:cNvSpPr>
            <p:nvPr/>
          </p:nvSpPr>
          <p:spPr bwMode="auto">
            <a:xfrm>
              <a:off x="7467600" y="2819400"/>
              <a:ext cx="1145528" cy="707887"/>
            </a:xfrm>
            <a:prstGeom prst="rect">
              <a:avLst/>
            </a:prstGeom>
            <a:solidFill>
              <a:schemeClr val="bg1"/>
            </a:solidFill>
            <a:ln w="9525">
              <a:noFill/>
              <a:miter lim="800000"/>
              <a:headEnd/>
              <a:tailEnd/>
            </a:ln>
          </p:spPr>
          <p:txBody>
            <a:bodyPr wrap="none">
              <a:prstTxWarp prst="textNoShape">
                <a:avLst/>
              </a:prstTxWarp>
              <a:spAutoFit/>
            </a:bodyPr>
            <a:lstStyle/>
            <a:p>
              <a:r>
                <a:rPr lang="en-US" sz="1350" b="1">
                  <a:solidFill>
                    <a:srgbClr val="882830"/>
                  </a:solidFill>
                </a:rPr>
                <a:t>Chronic</a:t>
              </a:r>
              <a:r>
                <a:rPr lang="en-US" sz="1500" b="1">
                  <a:solidFill>
                    <a:srgbClr val="882830"/>
                  </a:solidFill>
                </a:rPr>
                <a:t> </a:t>
              </a:r>
            </a:p>
            <a:p>
              <a:r>
                <a:rPr lang="en-US" sz="1350" b="1">
                  <a:solidFill>
                    <a:srgbClr val="882830"/>
                  </a:solidFill>
                </a:rPr>
                <a:t>Allostasis</a:t>
              </a:r>
              <a:endParaRPr lang="en-US" sz="1350"/>
            </a:p>
          </p:txBody>
        </p:sp>
        <p:sp>
          <p:nvSpPr>
            <p:cNvPr id="20" name="Text Box 69">
              <a:extLst>
                <a:ext uri="{FF2B5EF4-FFF2-40B4-BE49-F238E27FC236}">
                  <a16:creationId xmlns:a16="http://schemas.microsoft.com/office/drawing/2014/main" id="{D36B793C-9328-124E-B4F5-E579822CA8EB}"/>
                </a:ext>
              </a:extLst>
            </p:cNvPr>
            <p:cNvSpPr txBox="1">
              <a:spLocks noChangeArrowheads="1"/>
            </p:cNvSpPr>
            <p:nvPr/>
          </p:nvSpPr>
          <p:spPr bwMode="auto">
            <a:xfrm>
              <a:off x="4800600" y="5791200"/>
              <a:ext cx="2618494" cy="677108"/>
            </a:xfrm>
            <a:prstGeom prst="rect">
              <a:avLst/>
            </a:prstGeom>
            <a:noFill/>
            <a:ln w="9525">
              <a:noFill/>
              <a:miter lim="800000"/>
              <a:headEnd/>
              <a:tailEnd/>
            </a:ln>
          </p:spPr>
          <p:txBody>
            <a:bodyPr wrap="none">
              <a:prstTxWarp prst="textNoShape">
                <a:avLst/>
              </a:prstTxWarp>
              <a:spAutoFit/>
            </a:bodyPr>
            <a:lstStyle/>
            <a:p>
              <a:r>
                <a:rPr lang="en-US" sz="1350" b="1">
                  <a:solidFill>
                    <a:srgbClr val="B93641"/>
                  </a:solidFill>
                </a:rPr>
                <a:t>Modern, Chronic.</a:t>
              </a:r>
            </a:p>
            <a:p>
              <a:r>
                <a:rPr lang="en-US" sz="1350" b="1">
                  <a:solidFill>
                    <a:srgbClr val="B93641"/>
                  </a:solidFill>
                </a:rPr>
                <a:t>Non-infectious Response</a:t>
              </a:r>
              <a:endParaRPr lang="en-US" sz="1350"/>
            </a:p>
          </p:txBody>
        </p:sp>
        <p:sp>
          <p:nvSpPr>
            <p:cNvPr id="21" name="Text Box 79">
              <a:extLst>
                <a:ext uri="{FF2B5EF4-FFF2-40B4-BE49-F238E27FC236}">
                  <a16:creationId xmlns:a16="http://schemas.microsoft.com/office/drawing/2014/main" id="{3DAA33DD-52E2-E443-B931-044032191849}"/>
                </a:ext>
              </a:extLst>
            </p:cNvPr>
            <p:cNvSpPr txBox="1">
              <a:spLocks noChangeArrowheads="1"/>
            </p:cNvSpPr>
            <p:nvPr/>
          </p:nvSpPr>
          <p:spPr bwMode="auto">
            <a:xfrm>
              <a:off x="7848600" y="3733800"/>
              <a:ext cx="1058409" cy="430887"/>
            </a:xfrm>
            <a:prstGeom prst="rect">
              <a:avLst/>
            </a:prstGeom>
            <a:solidFill>
              <a:schemeClr val="bg1"/>
            </a:solidFill>
            <a:ln w="9525">
              <a:noFill/>
              <a:miter lim="800000"/>
              <a:headEnd/>
              <a:tailEnd/>
            </a:ln>
          </p:spPr>
          <p:txBody>
            <a:bodyPr wrap="none">
              <a:prstTxWarp prst="textNoShape">
                <a:avLst/>
              </a:prstTxWarp>
              <a:spAutoFit/>
            </a:bodyPr>
            <a:lstStyle/>
            <a:p>
              <a:r>
                <a:rPr lang="en-US" sz="1500" b="1">
                  <a:solidFill>
                    <a:srgbClr val="B93641"/>
                  </a:solidFill>
                </a:rPr>
                <a:t>Disease</a:t>
              </a:r>
              <a:endParaRPr lang="en-US" sz="1350">
                <a:solidFill>
                  <a:srgbClr val="B93641"/>
                </a:solidFill>
              </a:endParaRPr>
            </a:p>
          </p:txBody>
        </p:sp>
        <p:sp>
          <p:nvSpPr>
            <p:cNvPr id="22" name="Rectangle 70">
              <a:extLst>
                <a:ext uri="{FF2B5EF4-FFF2-40B4-BE49-F238E27FC236}">
                  <a16:creationId xmlns:a16="http://schemas.microsoft.com/office/drawing/2014/main" id="{30BAFF01-A838-984C-B2A1-903972ECD556}"/>
                </a:ext>
              </a:extLst>
            </p:cNvPr>
            <p:cNvSpPr>
              <a:spLocks noChangeArrowheads="1"/>
            </p:cNvSpPr>
            <p:nvPr/>
          </p:nvSpPr>
          <p:spPr bwMode="auto">
            <a:xfrm>
              <a:off x="5943600" y="3529013"/>
              <a:ext cx="914400" cy="609600"/>
            </a:xfrm>
            <a:prstGeom prst="rect">
              <a:avLst/>
            </a:prstGeom>
            <a:solidFill>
              <a:schemeClr val="bg1"/>
            </a:solidFill>
            <a:ln w="9525">
              <a:noFill/>
              <a:miter lim="800000"/>
              <a:headEnd/>
              <a:tailEnd/>
            </a:ln>
          </p:spPr>
          <p:txBody>
            <a:bodyPr wrap="none" anchor="ctr">
              <a:prstTxWarp prst="textNoShape">
                <a:avLst/>
              </a:prstTxWarp>
            </a:bodyPr>
            <a:lstStyle/>
            <a:p>
              <a:endParaRPr lang="en-US" sz="1350"/>
            </a:p>
          </p:txBody>
        </p:sp>
        <p:sp>
          <p:nvSpPr>
            <p:cNvPr id="23" name="Line 71">
              <a:extLst>
                <a:ext uri="{FF2B5EF4-FFF2-40B4-BE49-F238E27FC236}">
                  <a16:creationId xmlns:a16="http://schemas.microsoft.com/office/drawing/2014/main" id="{A50A1222-20A1-9A49-966C-D0ECE7D6BDF0}"/>
                </a:ext>
              </a:extLst>
            </p:cNvPr>
            <p:cNvSpPr>
              <a:spLocks noChangeShapeType="1"/>
            </p:cNvSpPr>
            <p:nvPr/>
          </p:nvSpPr>
          <p:spPr bwMode="auto">
            <a:xfrm>
              <a:off x="6324600" y="4206875"/>
              <a:ext cx="2257425" cy="0"/>
            </a:xfrm>
            <a:prstGeom prst="line">
              <a:avLst/>
            </a:prstGeom>
            <a:noFill/>
            <a:ln w="76200">
              <a:solidFill>
                <a:srgbClr val="B93641"/>
              </a:solidFill>
              <a:round/>
              <a:headEnd/>
              <a:tailEnd type="triangle" w="med" len="med"/>
            </a:ln>
          </p:spPr>
          <p:txBody>
            <a:bodyPr wrap="none" anchor="ctr">
              <a:prstTxWarp prst="textNoShape">
                <a:avLst/>
              </a:prstTxWarp>
            </a:bodyPr>
            <a:lstStyle/>
            <a:p>
              <a:endParaRPr lang="en-US" sz="1350"/>
            </a:p>
          </p:txBody>
        </p:sp>
        <p:sp>
          <p:nvSpPr>
            <p:cNvPr id="24" name="Text Box 72">
              <a:extLst>
                <a:ext uri="{FF2B5EF4-FFF2-40B4-BE49-F238E27FC236}">
                  <a16:creationId xmlns:a16="http://schemas.microsoft.com/office/drawing/2014/main" id="{812252F0-EF53-C04A-BFC9-4E4C1AFA620A}"/>
                </a:ext>
              </a:extLst>
            </p:cNvPr>
            <p:cNvSpPr txBox="1">
              <a:spLocks noChangeArrowheads="1"/>
            </p:cNvSpPr>
            <p:nvPr/>
          </p:nvSpPr>
          <p:spPr bwMode="auto">
            <a:xfrm>
              <a:off x="6934200" y="3800475"/>
              <a:ext cx="947268" cy="1046440"/>
            </a:xfrm>
            <a:prstGeom prst="rect">
              <a:avLst/>
            </a:prstGeom>
            <a:solidFill>
              <a:schemeClr val="bg1"/>
            </a:solidFill>
            <a:ln w="9525">
              <a:noFill/>
              <a:miter lim="800000"/>
              <a:headEnd/>
              <a:tailEnd/>
            </a:ln>
          </p:spPr>
          <p:txBody>
            <a:bodyPr wrap="none">
              <a:prstTxWarp prst="textNoShape">
                <a:avLst/>
              </a:prstTxWarp>
              <a:spAutoFit/>
            </a:bodyPr>
            <a:lstStyle/>
            <a:p>
              <a:r>
                <a:rPr lang="en-US" sz="1500" b="1">
                  <a:solidFill>
                    <a:srgbClr val="B93641"/>
                  </a:solidFill>
                </a:rPr>
                <a:t>‘Dys-</a:t>
              </a:r>
            </a:p>
            <a:p>
              <a:r>
                <a:rPr lang="en-US" sz="1500" b="1">
                  <a:solidFill>
                    <a:srgbClr val="B93641"/>
                  </a:solidFill>
                </a:rPr>
                <a:t>Metab</a:t>
              </a:r>
            </a:p>
            <a:p>
              <a:r>
                <a:rPr lang="en-US" sz="1500" b="1">
                  <a:solidFill>
                    <a:srgbClr val="B93641"/>
                  </a:solidFill>
                </a:rPr>
                <a:t>Olism’</a:t>
              </a:r>
              <a:endParaRPr lang="en-US" sz="1350">
                <a:solidFill>
                  <a:srgbClr val="B93641"/>
                </a:solidFill>
              </a:endParaRPr>
            </a:p>
          </p:txBody>
        </p:sp>
        <p:sp>
          <p:nvSpPr>
            <p:cNvPr id="25" name="Oval 73">
              <a:extLst>
                <a:ext uri="{FF2B5EF4-FFF2-40B4-BE49-F238E27FC236}">
                  <a16:creationId xmlns:a16="http://schemas.microsoft.com/office/drawing/2014/main" id="{558A7F3D-D978-414E-B133-8C1C7EEA18C6}"/>
                </a:ext>
              </a:extLst>
            </p:cNvPr>
            <p:cNvSpPr>
              <a:spLocks noChangeArrowheads="1"/>
            </p:cNvSpPr>
            <p:nvPr/>
          </p:nvSpPr>
          <p:spPr bwMode="auto">
            <a:xfrm>
              <a:off x="5029200" y="3732213"/>
              <a:ext cx="1295400" cy="947737"/>
            </a:xfrm>
            <a:prstGeom prst="ellipse">
              <a:avLst/>
            </a:prstGeom>
            <a:solidFill>
              <a:schemeClr val="bg1"/>
            </a:solidFill>
            <a:ln w="76200">
              <a:solidFill>
                <a:srgbClr val="B93641"/>
              </a:solidFill>
              <a:round/>
              <a:headEnd/>
              <a:tailEnd/>
            </a:ln>
          </p:spPr>
          <p:txBody>
            <a:bodyPr wrap="none" anchor="ctr">
              <a:prstTxWarp prst="textNoShape">
                <a:avLst/>
              </a:prstTxWarp>
            </a:bodyPr>
            <a:lstStyle/>
            <a:p>
              <a:endParaRPr lang="en-US" sz="1350"/>
            </a:p>
          </p:txBody>
        </p:sp>
        <p:sp>
          <p:nvSpPr>
            <p:cNvPr id="26" name="Text Box 74">
              <a:extLst>
                <a:ext uri="{FF2B5EF4-FFF2-40B4-BE49-F238E27FC236}">
                  <a16:creationId xmlns:a16="http://schemas.microsoft.com/office/drawing/2014/main" id="{AC4A565C-F5BB-6D4A-AEF5-4CB5AE5044D3}"/>
                </a:ext>
              </a:extLst>
            </p:cNvPr>
            <p:cNvSpPr txBox="1">
              <a:spLocks noChangeArrowheads="1"/>
            </p:cNvSpPr>
            <p:nvPr/>
          </p:nvSpPr>
          <p:spPr bwMode="auto">
            <a:xfrm>
              <a:off x="4191000" y="4275139"/>
              <a:ext cx="1291636" cy="500395"/>
            </a:xfrm>
            <a:prstGeom prst="rect">
              <a:avLst/>
            </a:prstGeom>
            <a:solidFill>
              <a:schemeClr val="bg1"/>
            </a:solidFill>
            <a:ln w="9525">
              <a:noFill/>
              <a:miter lim="800000"/>
              <a:headEnd/>
              <a:tailEnd/>
            </a:ln>
          </p:spPr>
          <p:txBody>
            <a:bodyPr wrap="none">
              <a:prstTxWarp prst="textNoShape">
                <a:avLst/>
              </a:prstTxWarp>
              <a:spAutoFit/>
            </a:bodyPr>
            <a:lstStyle/>
            <a:p>
              <a:pPr>
                <a:lnSpc>
                  <a:spcPct val="75000"/>
                </a:lnSpc>
              </a:pPr>
              <a:r>
                <a:rPr lang="en-US" sz="1200">
                  <a:solidFill>
                    <a:srgbClr val="B93641"/>
                  </a:solidFill>
                </a:rPr>
                <a:t>   ‘</a:t>
              </a:r>
              <a:r>
                <a:rPr lang="en-US" sz="1200" b="1">
                  <a:solidFill>
                    <a:srgbClr val="B93641"/>
                  </a:solidFill>
                </a:rPr>
                <a:t>Meta-</a:t>
              </a:r>
            </a:p>
            <a:p>
              <a:pPr>
                <a:lnSpc>
                  <a:spcPct val="75000"/>
                </a:lnSpc>
              </a:pPr>
              <a:r>
                <a:rPr lang="en-US" sz="1200" b="1">
                  <a:solidFill>
                    <a:srgbClr val="B93641"/>
                  </a:solidFill>
                </a:rPr>
                <a:t>flammation’</a:t>
              </a:r>
              <a:endParaRPr lang="en-US" sz="1350">
                <a:solidFill>
                  <a:srgbClr val="B93641"/>
                </a:solidFill>
              </a:endParaRPr>
            </a:p>
          </p:txBody>
        </p:sp>
        <p:sp>
          <p:nvSpPr>
            <p:cNvPr id="27" name="Text Box 76">
              <a:extLst>
                <a:ext uri="{FF2B5EF4-FFF2-40B4-BE49-F238E27FC236}">
                  <a16:creationId xmlns:a16="http://schemas.microsoft.com/office/drawing/2014/main" id="{BB9E4861-CAEC-8845-9A84-BEB7E8360EE8}"/>
                </a:ext>
              </a:extLst>
            </p:cNvPr>
            <p:cNvSpPr txBox="1">
              <a:spLocks noChangeArrowheads="1"/>
            </p:cNvSpPr>
            <p:nvPr/>
          </p:nvSpPr>
          <p:spPr bwMode="auto">
            <a:xfrm>
              <a:off x="5105401" y="3529013"/>
              <a:ext cx="1057554" cy="500395"/>
            </a:xfrm>
            <a:prstGeom prst="rect">
              <a:avLst/>
            </a:prstGeom>
            <a:solidFill>
              <a:schemeClr val="bg1"/>
            </a:solidFill>
            <a:ln w="9525">
              <a:noFill/>
              <a:miter lim="800000"/>
              <a:headEnd/>
              <a:tailEnd/>
            </a:ln>
          </p:spPr>
          <p:txBody>
            <a:bodyPr wrap="none">
              <a:prstTxWarp prst="textNoShape">
                <a:avLst/>
              </a:prstTxWarp>
              <a:spAutoFit/>
            </a:bodyPr>
            <a:lstStyle/>
            <a:p>
              <a:pPr>
                <a:lnSpc>
                  <a:spcPct val="75000"/>
                </a:lnSpc>
              </a:pPr>
              <a:r>
                <a:rPr lang="en-US" sz="1200" b="1">
                  <a:solidFill>
                    <a:srgbClr val="B93641"/>
                  </a:solidFill>
                </a:rPr>
                <a:t>Oxidative</a:t>
              </a:r>
            </a:p>
            <a:p>
              <a:pPr>
                <a:lnSpc>
                  <a:spcPct val="75000"/>
                </a:lnSpc>
              </a:pPr>
              <a:r>
                <a:rPr lang="en-US" sz="1200" b="1">
                  <a:solidFill>
                    <a:srgbClr val="B93641"/>
                  </a:solidFill>
                </a:rPr>
                <a:t>    stress</a:t>
              </a:r>
              <a:endParaRPr lang="en-US" sz="1350">
                <a:solidFill>
                  <a:srgbClr val="B93641"/>
                </a:solidFill>
              </a:endParaRPr>
            </a:p>
          </p:txBody>
        </p:sp>
        <p:sp>
          <p:nvSpPr>
            <p:cNvPr id="28" name="Text Box 77">
              <a:extLst>
                <a:ext uri="{FF2B5EF4-FFF2-40B4-BE49-F238E27FC236}">
                  <a16:creationId xmlns:a16="http://schemas.microsoft.com/office/drawing/2014/main" id="{E21758C4-FFA7-4347-9540-B45DD5CD76A1}"/>
                </a:ext>
              </a:extLst>
            </p:cNvPr>
            <p:cNvSpPr txBox="1">
              <a:spLocks noChangeArrowheads="1"/>
            </p:cNvSpPr>
            <p:nvPr/>
          </p:nvSpPr>
          <p:spPr bwMode="auto">
            <a:xfrm>
              <a:off x="5867400" y="4314825"/>
              <a:ext cx="1140910" cy="500395"/>
            </a:xfrm>
            <a:prstGeom prst="rect">
              <a:avLst/>
            </a:prstGeom>
            <a:solidFill>
              <a:schemeClr val="bg1"/>
            </a:solidFill>
            <a:ln w="9525">
              <a:noFill/>
              <a:miter lim="800000"/>
              <a:headEnd/>
              <a:tailEnd/>
            </a:ln>
          </p:spPr>
          <p:txBody>
            <a:bodyPr wrap="none">
              <a:prstTxWarp prst="textNoShape">
                <a:avLst/>
              </a:prstTxWarp>
              <a:spAutoFit/>
            </a:bodyPr>
            <a:lstStyle/>
            <a:p>
              <a:pPr>
                <a:lnSpc>
                  <a:spcPct val="75000"/>
                </a:lnSpc>
              </a:pPr>
              <a:r>
                <a:rPr lang="en-US" sz="1200" b="1">
                  <a:solidFill>
                    <a:srgbClr val="B93641"/>
                  </a:solidFill>
                </a:rPr>
                <a:t>Insulin</a:t>
              </a:r>
            </a:p>
            <a:p>
              <a:pPr>
                <a:lnSpc>
                  <a:spcPct val="75000"/>
                </a:lnSpc>
              </a:pPr>
              <a:r>
                <a:rPr lang="en-US" sz="1200" b="1">
                  <a:solidFill>
                    <a:srgbClr val="B93641"/>
                  </a:solidFill>
                </a:rPr>
                <a:t>Resistance</a:t>
              </a:r>
              <a:endParaRPr lang="en-US" sz="1200">
                <a:solidFill>
                  <a:srgbClr val="B93641"/>
                </a:solidFill>
              </a:endParaRPr>
            </a:p>
          </p:txBody>
        </p:sp>
        <p:sp>
          <p:nvSpPr>
            <p:cNvPr id="29" name="Rectangle 78">
              <a:extLst>
                <a:ext uri="{FF2B5EF4-FFF2-40B4-BE49-F238E27FC236}">
                  <a16:creationId xmlns:a16="http://schemas.microsoft.com/office/drawing/2014/main" id="{B3E58E65-00BB-6648-90B0-C12E61B3087B}"/>
                </a:ext>
              </a:extLst>
            </p:cNvPr>
            <p:cNvSpPr>
              <a:spLocks noChangeArrowheads="1"/>
            </p:cNvSpPr>
            <p:nvPr/>
          </p:nvSpPr>
          <p:spPr bwMode="auto">
            <a:xfrm>
              <a:off x="6324600" y="3190875"/>
              <a:ext cx="457200" cy="338138"/>
            </a:xfrm>
            <a:prstGeom prst="rect">
              <a:avLst/>
            </a:prstGeom>
            <a:solidFill>
              <a:schemeClr val="bg1"/>
            </a:solidFill>
            <a:ln w="9525">
              <a:noFill/>
              <a:miter lim="800000"/>
              <a:headEnd/>
              <a:tailEnd/>
            </a:ln>
          </p:spPr>
          <p:txBody>
            <a:bodyPr wrap="none" anchor="ctr">
              <a:prstTxWarp prst="textNoShape">
                <a:avLst/>
              </a:prstTxWarp>
            </a:bodyPr>
            <a:lstStyle/>
            <a:p>
              <a:endParaRPr lang="en-US" sz="1350"/>
            </a:p>
          </p:txBody>
        </p:sp>
        <p:sp>
          <p:nvSpPr>
            <p:cNvPr id="30" name="Rectangle 32">
              <a:extLst>
                <a:ext uri="{FF2B5EF4-FFF2-40B4-BE49-F238E27FC236}">
                  <a16:creationId xmlns:a16="http://schemas.microsoft.com/office/drawing/2014/main" id="{9551622B-8057-D544-84C0-703EF1DB4960}"/>
                </a:ext>
              </a:extLst>
            </p:cNvPr>
            <p:cNvSpPr>
              <a:spLocks noChangeArrowheads="1"/>
            </p:cNvSpPr>
            <p:nvPr/>
          </p:nvSpPr>
          <p:spPr bwMode="auto">
            <a:xfrm>
              <a:off x="3733800" y="2921000"/>
              <a:ext cx="228600" cy="406400"/>
            </a:xfrm>
            <a:prstGeom prst="rect">
              <a:avLst/>
            </a:prstGeom>
            <a:solidFill>
              <a:schemeClr val="bg1"/>
            </a:solidFill>
            <a:ln w="9525">
              <a:noFill/>
              <a:round/>
              <a:headEnd/>
              <a:tailEnd/>
            </a:ln>
          </p:spPr>
          <p:txBody>
            <a:bodyPr>
              <a:prstTxWarp prst="textNoShape">
                <a:avLst/>
              </a:prstTxWarp>
            </a:bodyPr>
            <a:lstStyle/>
            <a:p>
              <a:endParaRPr lang="en-US" sz="1350"/>
            </a:p>
          </p:txBody>
        </p:sp>
        <p:sp>
          <p:nvSpPr>
            <p:cNvPr id="31" name="Rectangle 58">
              <a:extLst>
                <a:ext uri="{FF2B5EF4-FFF2-40B4-BE49-F238E27FC236}">
                  <a16:creationId xmlns:a16="http://schemas.microsoft.com/office/drawing/2014/main" id="{004F43C4-5C1C-BB4C-B3A0-665421B153DD}"/>
                </a:ext>
              </a:extLst>
            </p:cNvPr>
            <p:cNvSpPr>
              <a:spLocks noChangeArrowheads="1"/>
            </p:cNvSpPr>
            <p:nvPr/>
          </p:nvSpPr>
          <p:spPr bwMode="auto">
            <a:xfrm>
              <a:off x="3810000" y="1600200"/>
              <a:ext cx="2971800" cy="1905000"/>
            </a:xfrm>
            <a:prstGeom prst="rect">
              <a:avLst/>
            </a:prstGeom>
            <a:solidFill>
              <a:schemeClr val="bg1"/>
            </a:solidFill>
            <a:ln w="9525">
              <a:noFill/>
              <a:miter lim="800000"/>
              <a:headEnd/>
              <a:tailEnd/>
            </a:ln>
          </p:spPr>
          <p:txBody>
            <a:bodyPr wrap="none" anchor="ctr">
              <a:prstTxWarp prst="textNoShape">
                <a:avLst/>
              </a:prstTxWarp>
            </a:bodyPr>
            <a:lstStyle/>
            <a:p>
              <a:pPr algn="ctr"/>
              <a:endParaRPr lang="en-US" sz="1350"/>
            </a:p>
          </p:txBody>
        </p:sp>
        <p:sp>
          <p:nvSpPr>
            <p:cNvPr id="32" name="Text Box 67">
              <a:extLst>
                <a:ext uri="{FF2B5EF4-FFF2-40B4-BE49-F238E27FC236}">
                  <a16:creationId xmlns:a16="http://schemas.microsoft.com/office/drawing/2014/main" id="{27987FA7-70B3-234B-8EDB-A1B33B30585D}"/>
                </a:ext>
              </a:extLst>
            </p:cNvPr>
            <p:cNvSpPr txBox="1">
              <a:spLocks noChangeArrowheads="1"/>
            </p:cNvSpPr>
            <p:nvPr/>
          </p:nvSpPr>
          <p:spPr bwMode="auto">
            <a:xfrm>
              <a:off x="3933825" y="2362200"/>
              <a:ext cx="1801262" cy="1046440"/>
            </a:xfrm>
            <a:prstGeom prst="rect">
              <a:avLst/>
            </a:prstGeom>
            <a:solidFill>
              <a:schemeClr val="bg1"/>
            </a:solidFill>
            <a:ln w="9525">
              <a:noFill/>
              <a:miter lim="800000"/>
              <a:headEnd/>
              <a:tailEnd/>
            </a:ln>
          </p:spPr>
          <p:txBody>
            <a:bodyPr wrap="none">
              <a:prstTxWarp prst="textNoShape">
                <a:avLst/>
              </a:prstTxWarp>
              <a:spAutoFit/>
            </a:bodyPr>
            <a:lstStyle/>
            <a:p>
              <a:r>
                <a:rPr lang="en-US" sz="1500" b="1" dirty="0">
                  <a:solidFill>
                    <a:srgbClr val="B93641"/>
                  </a:solidFill>
                </a:rPr>
                <a:t>Lifestyle/</a:t>
              </a:r>
            </a:p>
            <a:p>
              <a:r>
                <a:rPr lang="en-US" sz="1500" b="1" dirty="0">
                  <a:solidFill>
                    <a:srgbClr val="B93641"/>
                  </a:solidFill>
                </a:rPr>
                <a:t>Environmental</a:t>
              </a:r>
            </a:p>
            <a:p>
              <a:r>
                <a:rPr lang="en-US" sz="1500" b="1" dirty="0">
                  <a:solidFill>
                    <a:srgbClr val="B93641"/>
                  </a:solidFill>
                </a:rPr>
                <a:t>‘Inducer’</a:t>
              </a:r>
              <a:endParaRPr lang="en-US" sz="1500" dirty="0">
                <a:solidFill>
                  <a:srgbClr val="B93641"/>
                </a:solidFill>
              </a:endParaRPr>
            </a:p>
          </p:txBody>
        </p:sp>
        <p:sp>
          <p:nvSpPr>
            <p:cNvPr id="33" name="Rectangle 44">
              <a:extLst>
                <a:ext uri="{FF2B5EF4-FFF2-40B4-BE49-F238E27FC236}">
                  <a16:creationId xmlns:a16="http://schemas.microsoft.com/office/drawing/2014/main" id="{1F26E5FB-F9C3-2C4A-8C20-9C51CEADACE5}"/>
                </a:ext>
              </a:extLst>
            </p:cNvPr>
            <p:cNvSpPr>
              <a:spLocks noChangeArrowheads="1"/>
            </p:cNvSpPr>
            <p:nvPr/>
          </p:nvSpPr>
          <p:spPr bwMode="auto">
            <a:xfrm>
              <a:off x="3579813" y="3190875"/>
              <a:ext cx="533400" cy="381000"/>
            </a:xfrm>
            <a:prstGeom prst="rect">
              <a:avLst/>
            </a:prstGeom>
            <a:solidFill>
              <a:schemeClr val="bg1"/>
            </a:solidFill>
            <a:ln w="9525">
              <a:noFill/>
              <a:round/>
              <a:headEnd/>
              <a:tailEnd/>
            </a:ln>
          </p:spPr>
          <p:txBody>
            <a:bodyPr>
              <a:prstTxWarp prst="textNoShape">
                <a:avLst/>
              </a:prstTxWarp>
            </a:bodyPr>
            <a:lstStyle/>
            <a:p>
              <a:endParaRPr lang="en-US" sz="1350"/>
            </a:p>
          </p:txBody>
        </p:sp>
        <p:pic>
          <p:nvPicPr>
            <p:cNvPr id="34" name="Picture 63">
              <a:extLst>
                <a:ext uri="{FF2B5EF4-FFF2-40B4-BE49-F238E27FC236}">
                  <a16:creationId xmlns:a16="http://schemas.microsoft.com/office/drawing/2014/main" id="{854F6CD3-ECFC-D74C-9986-D99BC8434BFA}"/>
                </a:ext>
              </a:extLst>
            </p:cNvPr>
            <p:cNvPicPr>
              <a:picLocks noChangeAspect="1"/>
            </p:cNvPicPr>
            <p:nvPr/>
          </p:nvPicPr>
          <p:blipFill>
            <a:blip r:embed="rId4"/>
            <a:srcRect/>
            <a:stretch>
              <a:fillRect/>
            </a:stretch>
          </p:blipFill>
          <p:spPr bwMode="auto">
            <a:xfrm>
              <a:off x="5105400" y="4876800"/>
              <a:ext cx="1371600" cy="811213"/>
            </a:xfrm>
            <a:prstGeom prst="rect">
              <a:avLst/>
            </a:prstGeom>
            <a:noFill/>
            <a:ln w="9525">
              <a:noFill/>
              <a:miter lim="800000"/>
              <a:headEnd/>
              <a:tailEnd/>
            </a:ln>
          </p:spPr>
        </p:pic>
        <p:sp>
          <p:nvSpPr>
            <p:cNvPr id="35" name="TextBox 64">
              <a:extLst>
                <a:ext uri="{FF2B5EF4-FFF2-40B4-BE49-F238E27FC236}">
                  <a16:creationId xmlns:a16="http://schemas.microsoft.com/office/drawing/2014/main" id="{41A24CB3-AB91-8644-A470-C0B5A5FE23FA}"/>
                </a:ext>
              </a:extLst>
            </p:cNvPr>
            <p:cNvSpPr txBox="1">
              <a:spLocks noChangeArrowheads="1"/>
            </p:cNvSpPr>
            <p:nvPr/>
          </p:nvSpPr>
          <p:spPr bwMode="auto">
            <a:xfrm rot="20421107">
              <a:off x="4245831" y="3315285"/>
              <a:ext cx="1201612" cy="338555"/>
            </a:xfrm>
            <a:prstGeom prst="rect">
              <a:avLst/>
            </a:prstGeom>
            <a:noFill/>
            <a:ln w="9525">
              <a:noFill/>
              <a:miter lim="800000"/>
              <a:headEnd/>
              <a:tailEnd/>
            </a:ln>
          </p:spPr>
          <p:txBody>
            <a:bodyPr wrap="none">
              <a:prstTxWarp prst="textNoShape">
                <a:avLst/>
              </a:prstTxWarp>
              <a:spAutoFit/>
            </a:bodyPr>
            <a:lstStyle/>
            <a:p>
              <a:r>
                <a:rPr lang="en-US" sz="1050" b="1">
                  <a:solidFill>
                    <a:srgbClr val="800000"/>
                  </a:solidFill>
                </a:rPr>
                <a:t>‘Agent’ (LDL)</a:t>
              </a:r>
            </a:p>
          </p:txBody>
        </p:sp>
      </p:grpSp>
      <p:sp>
        <p:nvSpPr>
          <p:cNvPr id="36" name="Text Box 66">
            <a:extLst>
              <a:ext uri="{FF2B5EF4-FFF2-40B4-BE49-F238E27FC236}">
                <a16:creationId xmlns:a16="http://schemas.microsoft.com/office/drawing/2014/main" id="{255E657C-4084-354A-BC8A-8CE447055425}"/>
              </a:ext>
            </a:extLst>
          </p:cNvPr>
          <p:cNvSpPr txBox="1">
            <a:spLocks noChangeArrowheads="1"/>
          </p:cNvSpPr>
          <p:nvPr/>
        </p:nvSpPr>
        <p:spPr bwMode="auto">
          <a:xfrm>
            <a:off x="2857500" y="1771650"/>
            <a:ext cx="1200150" cy="784830"/>
          </a:xfrm>
          <a:prstGeom prst="rect">
            <a:avLst/>
          </a:prstGeom>
          <a:solidFill>
            <a:schemeClr val="bg1"/>
          </a:solidFill>
          <a:ln w="9525">
            <a:noFill/>
            <a:miter lim="800000"/>
            <a:headEnd/>
            <a:tailEnd/>
          </a:ln>
        </p:spPr>
        <p:txBody>
          <a:bodyPr>
            <a:prstTxWarp prst="textNoShape">
              <a:avLst/>
            </a:prstTxWarp>
            <a:spAutoFit/>
          </a:bodyPr>
          <a:lstStyle/>
          <a:p>
            <a:r>
              <a:rPr lang="en-US" sz="1500" b="1">
                <a:solidFill>
                  <a:srgbClr val="2D2D8A"/>
                </a:solidFill>
              </a:rPr>
              <a:t>Microbial</a:t>
            </a:r>
          </a:p>
          <a:p>
            <a:r>
              <a:rPr lang="en-US" sz="1500" b="1">
                <a:solidFill>
                  <a:srgbClr val="2D2D8A"/>
                </a:solidFill>
              </a:rPr>
              <a:t>Pathogen/</a:t>
            </a:r>
          </a:p>
          <a:p>
            <a:r>
              <a:rPr lang="en-US" sz="1500" b="1">
                <a:solidFill>
                  <a:srgbClr val="2D2D8A"/>
                </a:solidFill>
              </a:rPr>
              <a:t>‘Antigen’</a:t>
            </a:r>
          </a:p>
        </p:txBody>
      </p:sp>
      <p:sp>
        <p:nvSpPr>
          <p:cNvPr id="37" name="TextBox 66">
            <a:extLst>
              <a:ext uri="{FF2B5EF4-FFF2-40B4-BE49-F238E27FC236}">
                <a16:creationId xmlns:a16="http://schemas.microsoft.com/office/drawing/2014/main" id="{C135B852-1637-F546-B770-DAAC2C8B2AD5}"/>
              </a:ext>
            </a:extLst>
          </p:cNvPr>
          <p:cNvSpPr txBox="1">
            <a:spLocks noChangeArrowheads="1"/>
          </p:cNvSpPr>
          <p:nvPr/>
        </p:nvSpPr>
        <p:spPr bwMode="auto">
          <a:xfrm>
            <a:off x="749479" y="37643"/>
            <a:ext cx="7645042" cy="584775"/>
          </a:xfrm>
          <a:prstGeom prst="rect">
            <a:avLst/>
          </a:prstGeom>
          <a:noFill/>
          <a:ln w="9525">
            <a:noFill/>
            <a:miter lim="800000"/>
            <a:headEnd/>
            <a:tailEnd/>
          </a:ln>
        </p:spPr>
        <p:txBody>
          <a:bodyPr wrap="none">
            <a:prstTxWarp prst="textNoShape">
              <a:avLst/>
            </a:prstTxWarp>
            <a:spAutoFit/>
          </a:bodyPr>
          <a:lstStyle/>
          <a:p>
            <a:r>
              <a:rPr lang="en-US" sz="3200" b="1" dirty="0">
                <a:solidFill>
                  <a:srgbClr val="00B050"/>
                </a:solidFill>
              </a:rPr>
              <a:t>Classical Inflammation vs ‘Metaflammation’</a:t>
            </a:r>
          </a:p>
        </p:txBody>
      </p:sp>
      <p:sp>
        <p:nvSpPr>
          <p:cNvPr id="38" name="TextBox 37">
            <a:extLst>
              <a:ext uri="{FF2B5EF4-FFF2-40B4-BE49-F238E27FC236}">
                <a16:creationId xmlns:a16="http://schemas.microsoft.com/office/drawing/2014/main" id="{39F234C1-C2EE-304C-A567-B73A0723E2F5}"/>
              </a:ext>
            </a:extLst>
          </p:cNvPr>
          <p:cNvSpPr txBox="1"/>
          <p:nvPr/>
        </p:nvSpPr>
        <p:spPr>
          <a:xfrm>
            <a:off x="1371600" y="4864513"/>
            <a:ext cx="2588802" cy="415498"/>
          </a:xfrm>
          <a:prstGeom prst="rect">
            <a:avLst/>
          </a:prstGeom>
          <a:noFill/>
        </p:spPr>
        <p:txBody>
          <a:bodyPr wrap="square" rtlCol="0">
            <a:spAutoFit/>
          </a:bodyPr>
          <a:lstStyle/>
          <a:p>
            <a:r>
              <a:rPr lang="en-US" sz="1050" b="1" dirty="0"/>
              <a:t>Ref:</a:t>
            </a:r>
            <a:r>
              <a:rPr lang="en-US" sz="1050" dirty="0"/>
              <a:t> Egger G, Dixon J. </a:t>
            </a:r>
            <a:r>
              <a:rPr lang="en-US" sz="1050" i="1" dirty="0"/>
              <a:t>Brit J </a:t>
            </a:r>
            <a:r>
              <a:rPr lang="en-US" sz="1050" i="1" dirty="0" err="1"/>
              <a:t>Nutr</a:t>
            </a:r>
            <a:r>
              <a:rPr lang="en-US" sz="1050" i="1" dirty="0"/>
              <a:t> </a:t>
            </a:r>
            <a:r>
              <a:rPr lang="en-US" sz="1050" dirty="0"/>
              <a:t>2009;18:1-5</a:t>
            </a:r>
          </a:p>
        </p:txBody>
      </p:sp>
    </p:spTree>
    <p:extLst>
      <p:ext uri="{BB962C8B-B14F-4D97-AF65-F5344CB8AC3E}">
        <p14:creationId xmlns:p14="http://schemas.microsoft.com/office/powerpoint/2010/main" val="2187358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raining New Employe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7F4CE4520D6F3469B020C8501506770" ma:contentTypeVersion="14" ma:contentTypeDescription="Create a new document." ma:contentTypeScope="" ma:versionID="e10718081a6bee55ec794f318549e375">
  <xsd:schema xmlns:xsd="http://www.w3.org/2001/XMLSchema" xmlns:xs="http://www.w3.org/2001/XMLSchema" xmlns:p="http://schemas.microsoft.com/office/2006/metadata/properties" xmlns:ns1="http://schemas.microsoft.com/sharepoint/v3" xmlns:ns2="662774e8-ceb8-4889-889a-aa8b0aa1d1db" xmlns:ns3="9f0e7999-c8ed-4616-b0a4-fece3b66517b" targetNamespace="http://schemas.microsoft.com/office/2006/metadata/properties" ma:root="true" ma:fieldsID="8064651da9f971ba128248e9d2024f4e" ns1:_="" ns2:_="" ns3:_="">
    <xsd:import namespace="http://schemas.microsoft.com/sharepoint/v3"/>
    <xsd:import namespace="662774e8-ceb8-4889-889a-aa8b0aa1d1db"/>
    <xsd:import namespace="9f0e7999-c8ed-4616-b0a4-fece3b66517b"/>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62774e8-ceb8-4889-889a-aa8b0aa1d1d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f0e7999-c8ed-4616-b0a4-fece3b66517b"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SharedWithUsers xmlns="9f0e7999-c8ed-4616-b0a4-fece3b66517b">
      <UserInfo>
        <DisplayName>Jess White</DisplayName>
        <AccountId>104</AccountId>
        <AccountType/>
      </UserInfo>
    </SharedWithUsers>
  </documentManagement>
</p:properties>
</file>

<file path=customXml/itemProps1.xml><?xml version="1.0" encoding="utf-8"?>
<ds:datastoreItem xmlns:ds="http://schemas.openxmlformats.org/officeDocument/2006/customXml" ds:itemID="{59DF6FF1-9D42-4F2B-AAEE-FA0D73A3F57E}"/>
</file>

<file path=customXml/itemProps2.xml><?xml version="1.0" encoding="utf-8"?>
<ds:datastoreItem xmlns:ds="http://schemas.openxmlformats.org/officeDocument/2006/customXml" ds:itemID="{CB0F0709-8A9C-4760-A396-0D007235818E}"/>
</file>

<file path=customXml/itemProps3.xml><?xml version="1.0" encoding="utf-8"?>
<ds:datastoreItem xmlns:ds="http://schemas.openxmlformats.org/officeDocument/2006/customXml" ds:itemID="{5EA0034D-84EE-404C-8695-EEEBF9F487D2}"/>
</file>

<file path=docProps/app.xml><?xml version="1.0" encoding="utf-8"?>
<Properties xmlns="http://schemas.openxmlformats.org/officeDocument/2006/extended-properties" xmlns:vt="http://schemas.openxmlformats.org/officeDocument/2006/docPropsVTypes">
  <TotalTime>3196</TotalTime>
  <Words>3363</Words>
  <Application>Microsoft Office PowerPoint</Application>
  <PresentationFormat>On-screen Show (16:9)</PresentationFormat>
  <Paragraphs>592</Paragraphs>
  <Slides>47</Slides>
  <Notes>9</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47</vt:i4>
      </vt:variant>
    </vt:vector>
  </HeadingPairs>
  <TitlesOfParts>
    <vt:vector size="61" baseType="lpstr">
      <vt:lpstr>MS Mincho</vt:lpstr>
      <vt:lpstr>Arial</vt:lpstr>
      <vt:lpstr>Calibri</vt:lpstr>
      <vt:lpstr>Calibri Light</vt:lpstr>
      <vt:lpstr>Caviar Dreams</vt:lpstr>
      <vt:lpstr>Futura Light</vt:lpstr>
      <vt:lpstr>Mangal</vt:lpstr>
      <vt:lpstr>Open Sans</vt:lpstr>
      <vt:lpstr>Times</vt:lpstr>
      <vt:lpstr>Times New Roman</vt:lpstr>
      <vt:lpstr>Office Theme</vt:lpstr>
      <vt:lpstr>2_Office Theme</vt:lpstr>
      <vt:lpstr>Training New Employees</vt:lpstr>
      <vt:lpstr>1_Office Theme</vt:lpstr>
      <vt:lpstr>Shared Medical Appointments (a.k.a. Group Visits) Facilitator Training Workshop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SMA types: examples </vt:lpstr>
      <vt:lpstr>PowerPoint Presentation</vt:lpstr>
      <vt:lpstr>PowerPoint Presentation</vt:lpstr>
      <vt:lpstr>Financial Models</vt:lpstr>
      <vt:lpstr>Financial Models</vt:lpstr>
      <vt:lpstr>PowerPoint Presentation</vt:lpstr>
      <vt:lpstr>Most Recent MBS Correspondence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Shared Medical Appointments (SMAs)  Facilitator Training</dc:title>
  <dc:creator>Garry Egger</dc:creator>
  <cp:lastModifiedBy>Molly Chandler</cp:lastModifiedBy>
  <cp:revision>178</cp:revision>
  <cp:lastPrinted>2019-03-04T00:48:20Z</cp:lastPrinted>
  <dcterms:created xsi:type="dcterms:W3CDTF">2014-11-22T22:01:33Z</dcterms:created>
  <dcterms:modified xsi:type="dcterms:W3CDTF">2019-05-07T21:53:08Z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0x01010067F4CE4520D6F3469B020C8501506770</vt:lpwstr>
  </property>
</Properties>
</file>