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0.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handoutMasters/handoutMaster1.xml" ContentType="application/vnd.openxmlformats-officedocument.presentationml.handoutMaster+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ppt/tags/tag1.xml" ContentType="application/vnd.openxmlformats-officedocument.presentationml.tag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6"/>
  </p:notesMasterIdLst>
  <p:handoutMasterIdLst>
    <p:handoutMasterId r:id="rId27"/>
  </p:handoutMasterIdLst>
  <p:sldIdLst>
    <p:sldId id="677" r:id="rId2"/>
    <p:sldId id="771" r:id="rId3"/>
    <p:sldId id="777" r:id="rId4"/>
    <p:sldId id="735" r:id="rId5"/>
    <p:sldId id="734" r:id="rId6"/>
    <p:sldId id="774" r:id="rId7"/>
    <p:sldId id="779" r:id="rId8"/>
    <p:sldId id="778" r:id="rId9"/>
    <p:sldId id="739" r:id="rId10"/>
    <p:sldId id="780" r:id="rId11"/>
    <p:sldId id="732" r:id="rId12"/>
    <p:sldId id="737" r:id="rId13"/>
    <p:sldId id="738" r:id="rId14"/>
    <p:sldId id="770" r:id="rId15"/>
    <p:sldId id="775" r:id="rId16"/>
    <p:sldId id="760" r:id="rId17"/>
    <p:sldId id="761" r:id="rId18"/>
    <p:sldId id="762" r:id="rId19"/>
    <p:sldId id="763" r:id="rId20"/>
    <p:sldId id="764" r:id="rId21"/>
    <p:sldId id="765" r:id="rId22"/>
    <p:sldId id="766" r:id="rId23"/>
    <p:sldId id="767" r:id="rId24"/>
    <p:sldId id="769" r:id="rId25"/>
  </p:sldIdLst>
  <p:sldSz cx="9144000" cy="5143500" type="screen16x9"/>
  <p:notesSz cx="9144000" cy="6858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620">
          <p15:clr>
            <a:srgbClr val="A4A3A4"/>
          </p15:clr>
        </p15:guide>
        <p15:guide id="4" pos="2880">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BBB59"/>
    <a:srgbClr val="489212"/>
    <a:srgbClr val="608813"/>
    <a:srgbClr val="009ED6"/>
    <a:srgbClr val="31AAC4"/>
    <a:srgbClr val="5E00A1"/>
    <a:srgbClr val="187196"/>
    <a:srgbClr val="1DA84C"/>
    <a:srgbClr val="0033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7" autoAdjust="0"/>
    <p:restoredTop sz="99475" autoAdjust="0"/>
  </p:normalViewPr>
  <p:slideViewPr>
    <p:cSldViewPr>
      <p:cViewPr varScale="1">
        <p:scale>
          <a:sx n="87" d="100"/>
          <a:sy n="87" d="100"/>
        </p:scale>
        <p:origin x="726" y="78"/>
      </p:cViewPr>
      <p:guideLst>
        <p:guide orient="horz" pos="2160"/>
        <p:guide pos="3840"/>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01" d="100"/>
          <a:sy n="101" d="100"/>
        </p:scale>
        <p:origin x="-4408" y="-104"/>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D83FDC75-7F73-4A4A-A77C-09AADF00E0EA}" type="datetimeFigureOut">
              <a:rPr lang="en-US" smtClean="0"/>
              <a:pPr/>
              <a:t>5/8/2019</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459226BF-1F13-42D3-80DC-373E7ADD1EBC}" type="slidenum">
              <a:rPr lang="en-US" smtClean="0"/>
              <a:pPr/>
              <a:t>‹#›</a:t>
            </a:fld>
            <a:endParaRPr lang="en-US" dirty="0"/>
          </a:p>
        </p:txBody>
      </p:sp>
    </p:spTree>
    <p:extLst>
      <p:ext uri="{BB962C8B-B14F-4D97-AF65-F5344CB8AC3E}">
        <p14:creationId xmlns:p14="http://schemas.microsoft.com/office/powerpoint/2010/main" val="515811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48AEF76B-3757-4A0B-AF93-28494465C1DD}" type="datetimeFigureOut">
              <a:rPr lang="en-US" smtClean="0"/>
              <a:pPr/>
              <a:t>5/8/2019</a:t>
            </a:fld>
            <a:endParaRPr lang="en-US" dirty="0"/>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75693FD4-8F83-4EF7-AC3F-0DC0388986B0}" type="slidenum">
              <a:rPr lang="en-US" smtClean="0"/>
              <a:pPr/>
              <a:t>‹#›</a:t>
            </a:fld>
            <a:endParaRPr lang="en-US" dirty="0"/>
          </a:p>
        </p:txBody>
      </p:sp>
    </p:spTree>
    <p:extLst>
      <p:ext uri="{BB962C8B-B14F-4D97-AF65-F5344CB8AC3E}">
        <p14:creationId xmlns:p14="http://schemas.microsoft.com/office/powerpoint/2010/main" val="17354225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DCCC20-0AA5-914E-9B9A-498D7F695411}" type="slidenum">
              <a:rPr lang="uk-UA" smtClean="0"/>
              <a:pPr/>
              <a:t>4</a:t>
            </a:fld>
            <a:endParaRPr lang="uk-UA"/>
          </a:p>
        </p:txBody>
      </p:sp>
    </p:spTree>
    <p:extLst>
      <p:ext uri="{BB962C8B-B14F-4D97-AF65-F5344CB8AC3E}">
        <p14:creationId xmlns:p14="http://schemas.microsoft.com/office/powerpoint/2010/main" val="1705862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DCCC20-0AA5-914E-9B9A-498D7F695411}" type="slidenum">
              <a:rPr lang="uk-UA" smtClean="0"/>
              <a:pPr/>
              <a:t>15</a:t>
            </a:fld>
            <a:endParaRPr lang="uk-UA"/>
          </a:p>
        </p:txBody>
      </p:sp>
    </p:spTree>
    <p:extLst>
      <p:ext uri="{BB962C8B-B14F-4D97-AF65-F5344CB8AC3E}">
        <p14:creationId xmlns:p14="http://schemas.microsoft.com/office/powerpoint/2010/main" val="2900613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90803" y="1714506"/>
            <a:ext cx="6180224" cy="1102519"/>
          </a:xfrm>
        </p:spPr>
        <p:txBody>
          <a:bodyPr anchor="t"/>
          <a:lstStyle>
            <a:lvl1pPr algn="r">
              <a:defRPr b="0"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3962403" y="3028950"/>
            <a:ext cx="4772528" cy="742950"/>
          </a:xfrm>
        </p:spPr>
        <p:txBody>
          <a:bodyPr>
            <a:normAutofit/>
          </a:bodyPr>
          <a:lstStyle>
            <a:lvl1pPr marL="0" indent="0" algn="r">
              <a:buNone/>
              <a:defRPr sz="1500" b="0">
                <a:solidFill>
                  <a:schemeClr val="tx1"/>
                </a:solidFill>
                <a:latin typeface="Futura Light"/>
                <a:cs typeface="Futura Light"/>
              </a:defRPr>
            </a:lvl1pPr>
            <a:lvl2pPr marL="342901"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1" indent="0" algn="ctr">
              <a:buNone/>
              <a:defRPr>
                <a:solidFill>
                  <a:schemeClr val="tx1">
                    <a:tint val="75000"/>
                  </a:schemeClr>
                </a:solidFill>
              </a:defRPr>
            </a:lvl5pPr>
            <a:lvl6pPr marL="1714500" indent="0" algn="ctr">
              <a:buNone/>
              <a:defRPr>
                <a:solidFill>
                  <a:schemeClr val="tx1">
                    <a:tint val="75000"/>
                  </a:schemeClr>
                </a:solidFill>
              </a:defRPr>
            </a:lvl6pPr>
            <a:lvl7pPr marL="2057401" indent="0" algn="ctr">
              <a:buNone/>
              <a:defRPr>
                <a:solidFill>
                  <a:schemeClr val="tx1">
                    <a:tint val="75000"/>
                  </a:schemeClr>
                </a:solidFill>
              </a:defRPr>
            </a:lvl7pPr>
            <a:lvl8pPr marL="2400300" indent="0" algn="ctr">
              <a:buNone/>
              <a:defRPr>
                <a:solidFill>
                  <a:schemeClr val="tx1">
                    <a:tint val="75000"/>
                  </a:schemeClr>
                </a:solidFill>
              </a:defRPr>
            </a:lvl8pPr>
            <a:lvl9pPr marL="2743199" indent="0" algn="ctr">
              <a:buNone/>
              <a:defRPr>
                <a:solidFill>
                  <a:schemeClr val="tx1">
                    <a:tint val="75000"/>
                  </a:schemeClr>
                </a:solidFill>
              </a:defRPr>
            </a:lvl9pPr>
          </a:lstStyle>
          <a:p>
            <a:r>
              <a:rPr lang="en-AU" dirty="0"/>
              <a:t>Click to edit Master subtitle style</a:t>
            </a:r>
            <a:endParaRPr lang="en-US" dirty="0"/>
          </a:p>
        </p:txBody>
      </p:sp>
      <p:sp>
        <p:nvSpPr>
          <p:cNvPr id="10" name="Picture Placeholder 9"/>
          <p:cNvSpPr>
            <a:spLocks noGrp="1"/>
          </p:cNvSpPr>
          <p:nvPr>
            <p:ph type="pic" sz="quarter" idx="13" hasCustomPrompt="1"/>
          </p:nvPr>
        </p:nvSpPr>
        <p:spPr>
          <a:xfrm>
            <a:off x="6858000" y="3829050"/>
            <a:ext cx="1828800" cy="742950"/>
          </a:xfrm>
        </p:spPr>
        <p:txBody>
          <a:bodyPr>
            <a:normAutofit/>
          </a:bodyPr>
          <a:lstStyle>
            <a:lvl1pPr marL="0" indent="0" algn="ctr">
              <a:buNone/>
              <a:defRPr sz="1500" baseline="0"/>
            </a:lvl1pPr>
          </a:lstStyle>
          <a:p>
            <a:r>
              <a:rPr lang="en-US" dirty="0"/>
              <a:t>Company Logo</a:t>
            </a: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05983"/>
            <a:ext cx="2057400" cy="4388644"/>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762000" y="205983"/>
            <a:ext cx="5867400" cy="4388644"/>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ckground Only">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762000" y="4767267"/>
            <a:ext cx="2133600" cy="273844"/>
          </a:xfrm>
        </p:spPr>
        <p:txBody>
          <a:bodyPr/>
          <a:lstStyle/>
          <a:p>
            <a:fld id="{757B281C-5159-4971-8228-52B9A72E9ED2}" type="datetimeFigureOut">
              <a:rPr lang="en-US" smtClean="0"/>
              <a:pPr/>
              <a:t>5/8/2019</a:t>
            </a:fld>
            <a:endParaRPr lang="en-US" dirty="0"/>
          </a:p>
        </p:txBody>
      </p:sp>
      <p:sp>
        <p:nvSpPr>
          <p:cNvPr id="4" name="Footer Placeholder 4"/>
          <p:cNvSpPr>
            <a:spLocks noGrp="1"/>
          </p:cNvSpPr>
          <p:nvPr>
            <p:ph type="ftr" sz="quarter" idx="11"/>
          </p:nvPr>
        </p:nvSpPr>
        <p:spPr>
          <a:xfrm>
            <a:off x="3352800" y="4767267"/>
            <a:ext cx="2895600" cy="273844"/>
          </a:xfrm>
        </p:spPr>
        <p:txBody>
          <a:bodyPr/>
          <a:lstStyle/>
          <a:p>
            <a:endParaRPr lang="en-US" dirty="0"/>
          </a:p>
        </p:txBody>
      </p:sp>
      <p:sp>
        <p:nvSpPr>
          <p:cNvPr id="5" name="Slide Number Placeholder 5"/>
          <p:cNvSpPr>
            <a:spLocks noGrp="1"/>
          </p:cNvSpPr>
          <p:nvPr>
            <p:ph type="sldNum" sz="quarter" idx="12"/>
          </p:nvPr>
        </p:nvSpPr>
        <p:spPr>
          <a:xfrm>
            <a:off x="6705600" y="4767267"/>
            <a:ext cx="2133600" cy="273844"/>
          </a:xfrm>
        </p:spPr>
        <p:txBody>
          <a:bodyPr/>
          <a:lstStyle/>
          <a:p>
            <a:fld id="{33D6E5A2-EC83-451F-A719-9AC1370DD5C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2C7DA5-37C7-C24E-87F8-3A4A53438159}"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AB6C6-5334-3D49-822B-0AF1FF150E4F}" type="slidenum">
              <a:rPr lang="en-US" smtClean="0"/>
              <a:t>‹#›</a:t>
            </a:fld>
            <a:endParaRPr lang="en-US"/>
          </a:p>
        </p:txBody>
      </p:sp>
    </p:spTree>
    <p:extLst>
      <p:ext uri="{BB962C8B-B14F-4D97-AF65-F5344CB8AC3E}">
        <p14:creationId xmlns:p14="http://schemas.microsoft.com/office/powerpoint/2010/main" val="176603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0" y="2286000"/>
            <a:ext cx="4343400" cy="1021556"/>
          </a:xfrm>
        </p:spPr>
        <p:txBody>
          <a:bodyPr anchor="b" anchorCtr="0"/>
          <a:lstStyle>
            <a:lvl1pPr algn="l">
              <a:defRPr sz="3000" b="0" cap="small" baseline="0">
                <a:solidFill>
                  <a:srgbClr val="003300"/>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4000500"/>
            <a:ext cx="2133600" cy="742950"/>
          </a:xfrm>
        </p:spPr>
        <p:txBody>
          <a:bodyPr>
            <a:normAutofit/>
          </a:bodyPr>
          <a:lstStyle>
            <a:lvl1pPr marL="0" indent="0" algn="ctr">
              <a:buNone/>
              <a:defRPr sz="1400"/>
            </a:lvl1pPr>
          </a:lstStyle>
          <a:p>
            <a:r>
              <a:rPr lang="en-US" dirty="0"/>
              <a:t>Company Logo</a:t>
            </a: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6" y="1"/>
            <a:ext cx="9100457" cy="5159828"/>
          </a:xfrm>
          <a:prstGeom prst="rect">
            <a:avLst/>
          </a:prstGeom>
        </p:spPr>
      </p:pic>
      <p:sp>
        <p:nvSpPr>
          <p:cNvPr id="2" name="Title 1"/>
          <p:cNvSpPr>
            <a:spLocks noGrp="1"/>
          </p:cNvSpPr>
          <p:nvPr>
            <p:ph type="title" hasCustomPrompt="1"/>
          </p:nvPr>
        </p:nvSpPr>
        <p:spPr>
          <a:xfrm>
            <a:off x="4572000" y="2286000"/>
            <a:ext cx="4343400" cy="1021556"/>
          </a:xfrm>
        </p:spPr>
        <p:txBody>
          <a:bodyPr anchor="b" anchorCtr="0"/>
          <a:lstStyle>
            <a:lvl1pPr algn="l">
              <a:defRPr sz="3000" b="0" cap="small" baseline="0">
                <a:solidFill>
                  <a:srgbClr val="003300"/>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4000500"/>
            <a:ext cx="2133600" cy="742950"/>
          </a:xfrm>
        </p:spPr>
        <p:txBody>
          <a:bodyPr>
            <a:normAutofit/>
          </a:bodyPr>
          <a:lstStyle>
            <a:lvl1pPr marL="0" indent="0" algn="ctr">
              <a:buNone/>
              <a:defRPr sz="1400"/>
            </a:lvl1pPr>
          </a:lstStyle>
          <a:p>
            <a:r>
              <a:rPr lang="en-US" dirty="0"/>
              <a:t>Company Logo</a:t>
            </a:r>
          </a:p>
        </p:txBody>
      </p:sp>
    </p:spTree>
    <p:extLst>
      <p:ext uri="{BB962C8B-B14F-4D97-AF65-F5344CB8AC3E}">
        <p14:creationId xmlns:p14="http://schemas.microsoft.com/office/powerpoint/2010/main" val="27942369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02224"/>
            <a:ext cx="8077200" cy="857250"/>
          </a:xfrm>
        </p:spPr>
        <p:txBody>
          <a:bodyPr anchor="ctr" anchorCtr="0"/>
          <a:lstStyle>
            <a:lvl1pPr algn="l">
              <a:defRPr lang="en-US" dirty="0"/>
            </a:lvl1pPr>
          </a:lstStyle>
          <a:p>
            <a:r>
              <a:rPr lang="en-US" dirty="0"/>
              <a:t>Click To Edit Master Title Style</a:t>
            </a:r>
          </a:p>
        </p:txBody>
      </p:sp>
      <p:sp>
        <p:nvSpPr>
          <p:cNvPr id="3" name="Content Placeholder 2"/>
          <p:cNvSpPr>
            <a:spLocks noGrp="1"/>
          </p:cNvSpPr>
          <p:nvPr>
            <p:ph idx="1"/>
          </p:nvPr>
        </p:nvSpPr>
        <p:spPr>
          <a:xfrm>
            <a:off x="762000" y="1197310"/>
            <a:ext cx="8077200" cy="3223022"/>
          </a:xfrm>
        </p:spPr>
        <p:txBody>
          <a:bodyPr>
            <a:normAutofit/>
          </a:bodyPr>
          <a:lstStyle>
            <a:lvl1pPr>
              <a:defRPr sz="2400">
                <a:latin typeface="Futura Light"/>
                <a:cs typeface="Futura Light"/>
              </a:defRPr>
            </a:lvl1pPr>
            <a:lvl2pPr>
              <a:defRPr sz="2100">
                <a:latin typeface="Futura Light"/>
                <a:cs typeface="Futura Light"/>
              </a:defRPr>
            </a:lvl2pPr>
            <a:lvl3pPr>
              <a:defRPr sz="1800">
                <a:latin typeface="Futura Light"/>
                <a:cs typeface="Futura Light"/>
              </a:defRPr>
            </a:lvl3pPr>
            <a:lvl4pPr>
              <a:defRPr sz="1800">
                <a:latin typeface="Futura Light"/>
                <a:cs typeface="Futura Light"/>
              </a:defRPr>
            </a:lvl4pPr>
            <a:lvl5pPr>
              <a:defRPr sz="1800">
                <a:latin typeface="Futura Light"/>
                <a:cs typeface="Futura Light"/>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5600" y="4767267"/>
            <a:ext cx="2133600" cy="273844"/>
          </a:xfrm>
        </p:spPr>
        <p:txBody>
          <a:bodyPr/>
          <a:lstStyle/>
          <a:p>
            <a:fld id="{33D6E5A2-EC83-451F-A719-9AC1370DD5C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85800" y="1200155"/>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Content Placeholder 3"/>
          <p:cNvSpPr>
            <a:spLocks noGrp="1"/>
          </p:cNvSpPr>
          <p:nvPr>
            <p:ph sz="half" idx="2"/>
          </p:nvPr>
        </p:nvSpPr>
        <p:spPr>
          <a:xfrm>
            <a:off x="4876800" y="1200155"/>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85800" y="1151335"/>
            <a:ext cx="4040188" cy="479822"/>
          </a:xfrm>
        </p:spPr>
        <p:txBody>
          <a:bodyPr anchor="b"/>
          <a:lstStyle>
            <a:lvl1pPr marL="0" indent="0">
              <a:buNone/>
              <a:defRPr sz="1800" b="1"/>
            </a:lvl1pPr>
            <a:lvl2pPr marL="342901" indent="0">
              <a:buNone/>
              <a:defRPr sz="1500" b="1"/>
            </a:lvl2pPr>
            <a:lvl3pPr marL="685800" indent="0">
              <a:buNone/>
              <a:defRPr sz="1400" b="1"/>
            </a:lvl3pPr>
            <a:lvl4pPr marL="1028700" indent="0">
              <a:buNone/>
              <a:defRPr sz="1200" b="1"/>
            </a:lvl4pPr>
            <a:lvl5pPr marL="1371601" indent="0">
              <a:buNone/>
              <a:defRPr sz="1200" b="1"/>
            </a:lvl5pPr>
            <a:lvl6pPr marL="1714500" indent="0">
              <a:buNone/>
              <a:defRPr sz="1200" b="1"/>
            </a:lvl6pPr>
            <a:lvl7pPr marL="2057401" indent="0">
              <a:buNone/>
              <a:defRPr sz="1200" b="1"/>
            </a:lvl7pPr>
            <a:lvl8pPr marL="2400300" indent="0">
              <a:buNone/>
              <a:defRPr sz="1200" b="1"/>
            </a:lvl8pPr>
            <a:lvl9pPr marL="2743199" indent="0">
              <a:buNone/>
              <a:defRPr sz="1200" b="1"/>
            </a:lvl9pPr>
          </a:lstStyle>
          <a:p>
            <a:pPr lvl="0"/>
            <a:r>
              <a:rPr lang="en-AU" dirty="0"/>
              <a:t>Click to edit Master text styles</a:t>
            </a:r>
          </a:p>
        </p:txBody>
      </p:sp>
      <p:sp>
        <p:nvSpPr>
          <p:cNvPr id="4" name="Content Placeholder 3"/>
          <p:cNvSpPr>
            <a:spLocks noGrp="1"/>
          </p:cNvSpPr>
          <p:nvPr>
            <p:ph sz="half" idx="2"/>
          </p:nvPr>
        </p:nvSpPr>
        <p:spPr>
          <a:xfrm>
            <a:off x="6858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873626" y="1151335"/>
            <a:ext cx="4041776" cy="479822"/>
          </a:xfrm>
        </p:spPr>
        <p:txBody>
          <a:bodyPr anchor="b"/>
          <a:lstStyle>
            <a:lvl1pPr marL="0" indent="0">
              <a:buNone/>
              <a:defRPr sz="1800" b="1"/>
            </a:lvl1pPr>
            <a:lvl2pPr marL="342901" indent="0">
              <a:buNone/>
              <a:defRPr sz="1500" b="1"/>
            </a:lvl2pPr>
            <a:lvl3pPr marL="685800" indent="0">
              <a:buNone/>
              <a:defRPr sz="1400" b="1"/>
            </a:lvl3pPr>
            <a:lvl4pPr marL="1028700" indent="0">
              <a:buNone/>
              <a:defRPr sz="1200" b="1"/>
            </a:lvl4pPr>
            <a:lvl5pPr marL="1371601" indent="0">
              <a:buNone/>
              <a:defRPr sz="1200" b="1"/>
            </a:lvl5pPr>
            <a:lvl6pPr marL="1714500" indent="0">
              <a:buNone/>
              <a:defRPr sz="1200" b="1"/>
            </a:lvl6pPr>
            <a:lvl7pPr marL="2057401" indent="0">
              <a:buNone/>
              <a:defRPr sz="1200" b="1"/>
            </a:lvl7pPr>
            <a:lvl8pPr marL="2400300" indent="0">
              <a:buNone/>
              <a:defRPr sz="1200" b="1"/>
            </a:lvl8pPr>
            <a:lvl9pPr marL="2743199" indent="0">
              <a:buNone/>
              <a:defRPr sz="1200" b="1"/>
            </a:lvl9pPr>
          </a:lstStyle>
          <a:p>
            <a:pPr lvl="0"/>
            <a:r>
              <a:rPr lang="en-AU"/>
              <a:t>Click to edit Master text styles</a:t>
            </a:r>
          </a:p>
        </p:txBody>
      </p:sp>
      <p:sp>
        <p:nvSpPr>
          <p:cNvPr id="6" name="Content Placeholder 5"/>
          <p:cNvSpPr>
            <a:spLocks noGrp="1"/>
          </p:cNvSpPr>
          <p:nvPr>
            <p:ph sz="quarter" idx="4"/>
          </p:nvPr>
        </p:nvSpPr>
        <p:spPr>
          <a:xfrm>
            <a:off x="4873626" y="1631156"/>
            <a:ext cx="4041776"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3" y="204787"/>
            <a:ext cx="3008313" cy="871538"/>
          </a:xfrm>
        </p:spPr>
        <p:txBody>
          <a:bodyPr anchor="b"/>
          <a:lstStyle>
            <a:lvl1pPr algn="l">
              <a:defRPr sz="1500" b="0"/>
            </a:lvl1pPr>
          </a:lstStyle>
          <a:p>
            <a:r>
              <a:rPr lang="en-AU" dirty="0"/>
              <a:t>Click to edit Master title style</a:t>
            </a:r>
            <a:endParaRPr lang="en-US" dirty="0"/>
          </a:p>
        </p:txBody>
      </p:sp>
      <p:sp>
        <p:nvSpPr>
          <p:cNvPr id="3" name="Content Placeholder 2"/>
          <p:cNvSpPr>
            <a:spLocks noGrp="1"/>
          </p:cNvSpPr>
          <p:nvPr>
            <p:ph idx="1"/>
          </p:nvPr>
        </p:nvSpPr>
        <p:spPr>
          <a:xfrm>
            <a:off x="3803650" y="204793"/>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85803" y="1076328"/>
            <a:ext cx="3008313" cy="3518297"/>
          </a:xfrm>
        </p:spPr>
        <p:txBody>
          <a:bodyPr/>
          <a:lstStyle>
            <a:lvl1pPr marL="0" indent="0">
              <a:buNone/>
              <a:defRPr sz="1100"/>
            </a:lvl1pPr>
            <a:lvl2pPr marL="342901" indent="0">
              <a:buNone/>
              <a:defRPr sz="900"/>
            </a:lvl2pPr>
            <a:lvl3pPr marL="685800" indent="0">
              <a:buNone/>
              <a:defRPr sz="800"/>
            </a:lvl3pPr>
            <a:lvl4pPr marL="1028700" indent="0">
              <a:buNone/>
              <a:defRPr sz="700"/>
            </a:lvl4pPr>
            <a:lvl5pPr marL="1371601" indent="0">
              <a:buNone/>
              <a:defRPr sz="700"/>
            </a:lvl5pPr>
            <a:lvl6pPr marL="1714500" indent="0">
              <a:buNone/>
              <a:defRPr sz="700"/>
            </a:lvl6pPr>
            <a:lvl7pPr marL="2057401" indent="0">
              <a:buNone/>
              <a:defRPr sz="700"/>
            </a:lvl7pPr>
            <a:lvl8pPr marL="2400300" indent="0">
              <a:buNone/>
              <a:defRPr sz="700"/>
            </a:lvl8pPr>
            <a:lvl9pPr marL="2743199" indent="0">
              <a:buNone/>
              <a:defRPr sz="700"/>
            </a:lvl9pPr>
          </a:lstStyle>
          <a:p>
            <a:pPr lvl="0"/>
            <a:r>
              <a:rPr lang="en-AU"/>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AU"/>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1" indent="0">
              <a:buNone/>
              <a:defRPr sz="2100"/>
            </a:lvl2pPr>
            <a:lvl3pPr marL="685800" indent="0">
              <a:buNone/>
              <a:defRPr sz="1800"/>
            </a:lvl3pPr>
            <a:lvl4pPr marL="1028700" indent="0">
              <a:buNone/>
              <a:defRPr sz="1500"/>
            </a:lvl4pPr>
            <a:lvl5pPr marL="1371601" indent="0">
              <a:buNone/>
              <a:defRPr sz="1500"/>
            </a:lvl5pPr>
            <a:lvl6pPr marL="1714500" indent="0">
              <a:buNone/>
              <a:defRPr sz="1500"/>
            </a:lvl6pPr>
            <a:lvl7pPr marL="2057401" indent="0">
              <a:buNone/>
              <a:defRPr sz="1500"/>
            </a:lvl7pPr>
            <a:lvl8pPr marL="2400300" indent="0">
              <a:buNone/>
              <a:defRPr sz="1500"/>
            </a:lvl8pPr>
            <a:lvl9pPr marL="2743199" indent="0">
              <a:buNone/>
              <a:defRPr sz="1500"/>
            </a:lvl9pPr>
          </a:lstStyle>
          <a:p>
            <a:r>
              <a:rPr lang="en-AU"/>
              <a:t>Drag picture to placeholder or click icon to add</a:t>
            </a:r>
            <a:endParaRPr lang="en-US" dirty="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100"/>
            </a:lvl1pPr>
            <a:lvl2pPr marL="342901" indent="0">
              <a:buNone/>
              <a:defRPr sz="900"/>
            </a:lvl2pPr>
            <a:lvl3pPr marL="685800" indent="0">
              <a:buNone/>
              <a:defRPr sz="800"/>
            </a:lvl3pPr>
            <a:lvl4pPr marL="1028700" indent="0">
              <a:buNone/>
              <a:defRPr sz="700"/>
            </a:lvl4pPr>
            <a:lvl5pPr marL="1371601" indent="0">
              <a:buNone/>
              <a:defRPr sz="700"/>
            </a:lvl5pPr>
            <a:lvl6pPr marL="1714500" indent="0">
              <a:buNone/>
              <a:defRPr sz="700"/>
            </a:lvl6pPr>
            <a:lvl7pPr marL="2057401" indent="0">
              <a:buNone/>
              <a:defRPr sz="700"/>
            </a:lvl7pPr>
            <a:lvl8pPr marL="2400300" indent="0">
              <a:buNone/>
              <a:defRPr sz="700"/>
            </a:lvl8pPr>
            <a:lvl9pPr marL="2743199" indent="0">
              <a:buNone/>
              <a:defRPr sz="700"/>
            </a:lvl9pPr>
          </a:lstStyle>
          <a:p>
            <a:pPr lvl="0"/>
            <a:r>
              <a:rPr lang="en-AU"/>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205979"/>
            <a:ext cx="8077200" cy="857250"/>
          </a:xfrm>
          <a:prstGeom prst="rect">
            <a:avLst/>
          </a:prstGeom>
        </p:spPr>
        <p:txBody>
          <a:bodyPr vert="horz" lIns="68580" tIns="34290" rIns="68580" bIns="34290" rtlCol="0" anchor="ctr">
            <a:normAutofit/>
          </a:bodyPr>
          <a:lstStyle/>
          <a:p>
            <a:r>
              <a:rPr lang="en-AU" dirty="0"/>
              <a:t>Click to edit Master title style</a:t>
            </a:r>
            <a:endParaRPr lang="en-US" dirty="0"/>
          </a:p>
        </p:txBody>
      </p:sp>
      <p:sp>
        <p:nvSpPr>
          <p:cNvPr id="3" name="Text Placeholder 2"/>
          <p:cNvSpPr>
            <a:spLocks noGrp="1"/>
          </p:cNvSpPr>
          <p:nvPr>
            <p:ph type="body" idx="1"/>
          </p:nvPr>
        </p:nvSpPr>
        <p:spPr>
          <a:xfrm>
            <a:off x="762000" y="1200155"/>
            <a:ext cx="8077200" cy="3394472"/>
          </a:xfrm>
          <a:prstGeom prst="rect">
            <a:avLst/>
          </a:prstGeom>
        </p:spPr>
        <p:txBody>
          <a:bodyPr vert="horz" lIns="68580" tIns="34290" rIns="68580" bIns="34290"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Date Placeholder 3"/>
          <p:cNvSpPr>
            <a:spLocks noGrp="1"/>
          </p:cNvSpPr>
          <p:nvPr>
            <p:ph type="dt" sz="half" idx="2"/>
          </p:nvPr>
        </p:nvSpPr>
        <p:spPr>
          <a:xfrm>
            <a:off x="762000" y="4767267"/>
            <a:ext cx="21336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757B281C-5159-4971-8228-52B9A72E9ED2}" type="datetimeFigureOut">
              <a:rPr lang="en-US" smtClean="0"/>
              <a:pPr/>
              <a:t>5/8/2019</a:t>
            </a:fld>
            <a:endParaRPr lang="en-US" dirty="0"/>
          </a:p>
        </p:txBody>
      </p:sp>
      <p:sp>
        <p:nvSpPr>
          <p:cNvPr id="5" name="Footer Placeholder 4"/>
          <p:cNvSpPr>
            <a:spLocks noGrp="1"/>
          </p:cNvSpPr>
          <p:nvPr>
            <p:ph type="ftr" sz="quarter" idx="3"/>
          </p:nvPr>
        </p:nvSpPr>
        <p:spPr>
          <a:xfrm>
            <a:off x="3352800" y="4767267"/>
            <a:ext cx="28956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705600" y="4767267"/>
            <a:ext cx="21336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33D6E5A2-EC83-451F-A719-9AC1370DD5C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64" r:id="rId3"/>
    <p:sldLayoutId id="2147483650" r:id="rId4"/>
    <p:sldLayoutId id="2147483652" r:id="rId5"/>
    <p:sldLayoutId id="2147483653" r:id="rId6"/>
    <p:sldLayoutId id="2147483656" r:id="rId7"/>
    <p:sldLayoutId id="2147483657" r:id="rId8"/>
    <p:sldLayoutId id="2147483658" r:id="rId9"/>
    <p:sldLayoutId id="2147483659" r:id="rId10"/>
    <p:sldLayoutId id="2147483654" r:id="rId11"/>
    <p:sldLayoutId id="2147483655" r:id="rId12"/>
    <p:sldLayoutId id="2147483663" r:id="rId13"/>
    <p:sldLayoutId id="2147483665" r:id="rId14"/>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xStyles>
    <p:titleStyle>
      <a:lvl1pPr algn="l" defTabSz="685800" rtl="0" eaLnBrk="1" latinLnBrk="0" hangingPunct="1">
        <a:spcBef>
          <a:spcPct val="0"/>
        </a:spcBef>
        <a:buNone/>
        <a:defRPr lang="en-US" sz="3300" kern="1200" dirty="0" smtClean="0">
          <a:solidFill>
            <a:srgbClr val="31AAC4"/>
          </a:solidFill>
          <a:latin typeface="Caviar Dreams"/>
          <a:ea typeface="+mj-ea"/>
          <a:cs typeface="Caviar Dreams"/>
        </a:defRPr>
      </a:lvl1pPr>
    </p:titleStyle>
    <p:bodyStyle>
      <a:lvl1pPr marL="257174" indent="-257174" algn="l" defTabSz="685800" rtl="0" eaLnBrk="1" latinLnBrk="0" hangingPunct="1">
        <a:spcBef>
          <a:spcPct val="20000"/>
        </a:spcBef>
        <a:buFont typeface="Arial" pitchFamily="34" charset="0"/>
        <a:buChar char="•"/>
        <a:defRPr sz="2100" kern="1200">
          <a:solidFill>
            <a:schemeClr val="tx1"/>
          </a:solidFill>
          <a:latin typeface="Futura Light"/>
          <a:ea typeface="+mn-ea"/>
          <a:cs typeface="Futura Light"/>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Futura Light"/>
          <a:ea typeface="+mn-ea"/>
          <a:cs typeface="Futura Light"/>
        </a:defRPr>
      </a:lvl2pPr>
      <a:lvl3pPr marL="857249" indent="-171451" algn="l" defTabSz="685800" rtl="0" eaLnBrk="1" latinLnBrk="0" hangingPunct="1">
        <a:spcBef>
          <a:spcPct val="20000"/>
        </a:spcBef>
        <a:buFont typeface="Arial" pitchFamily="34" charset="0"/>
        <a:buChar char="•"/>
        <a:defRPr sz="1500" kern="1200">
          <a:solidFill>
            <a:schemeClr val="tx1"/>
          </a:solidFill>
          <a:latin typeface="Futura Light"/>
          <a:ea typeface="+mn-ea"/>
          <a:cs typeface="Futura Light"/>
        </a:defRPr>
      </a:lvl3pPr>
      <a:lvl4pPr marL="1200150" indent="-171451" algn="l" defTabSz="685800" rtl="0" eaLnBrk="1" latinLnBrk="0" hangingPunct="1">
        <a:spcBef>
          <a:spcPct val="20000"/>
        </a:spcBef>
        <a:buFont typeface="Arial" pitchFamily="34" charset="0"/>
        <a:buChar char="–"/>
        <a:defRPr sz="1400" kern="1200">
          <a:solidFill>
            <a:schemeClr val="tx1"/>
          </a:solidFill>
          <a:latin typeface="Futura Light"/>
          <a:ea typeface="+mn-ea"/>
          <a:cs typeface="Futura Light"/>
        </a:defRPr>
      </a:lvl4pPr>
      <a:lvl5pPr marL="1543051" indent="-171451" algn="l" defTabSz="685800" rtl="0" eaLnBrk="1" latinLnBrk="0" hangingPunct="1">
        <a:spcBef>
          <a:spcPct val="20000"/>
        </a:spcBef>
        <a:buFont typeface="Arial" pitchFamily="34" charset="0"/>
        <a:buChar char="»"/>
        <a:defRPr sz="1400" kern="1200">
          <a:solidFill>
            <a:schemeClr val="tx1"/>
          </a:solidFill>
          <a:latin typeface="Futura Light"/>
          <a:ea typeface="+mn-ea"/>
          <a:cs typeface="Futura Light"/>
        </a:defRPr>
      </a:lvl5pPr>
      <a:lvl6pPr marL="1885950" indent="-171451"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1"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1" indent="-171451"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1"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1"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1"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1"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199"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hyperlink" Target="https://lifestylemedicineprograms.com/"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https://youtu.be/adRTBmEMHUo"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D441D7E-A954-8542-86CA-F3BDEBD2266C}"/>
              </a:ext>
            </a:extLst>
          </p:cNvPr>
          <p:cNvSpPr txBox="1">
            <a:spLocks/>
          </p:cNvSpPr>
          <p:nvPr>
            <p:custDataLst>
              <p:tags r:id="rId1"/>
            </p:custDataLst>
          </p:nvPr>
        </p:nvSpPr>
        <p:spPr>
          <a:xfrm>
            <a:off x="228600" y="3333750"/>
            <a:ext cx="8743950" cy="857250"/>
          </a:xfrm>
          <a:prstGeom prst="rect">
            <a:avLst/>
          </a:prstGeom>
        </p:spPr>
        <p:txBody>
          <a:bodyPr lIns="68580" tIns="34290" rIns="68580" bIns="34290"/>
          <a:lstStyle>
            <a:lvl1pPr algn="l" defTabSz="914400" rtl="0" eaLnBrk="1" latinLnBrk="0" hangingPunct="1">
              <a:spcBef>
                <a:spcPct val="0"/>
              </a:spcBef>
              <a:buNone/>
              <a:defRPr lang="en-US" sz="4400" kern="1200" dirty="0" smtClean="0">
                <a:solidFill>
                  <a:srgbClr val="31AAC4"/>
                </a:solidFill>
                <a:latin typeface="Caviar Dreams"/>
                <a:ea typeface="+mj-ea"/>
                <a:cs typeface="Caviar Dreams"/>
              </a:defRPr>
            </a:lvl1pPr>
          </a:lstStyle>
          <a:p>
            <a:pPr algn="ctr"/>
            <a:r>
              <a:rPr lang="en-US" sz="3000" dirty="0">
                <a:solidFill>
                  <a:srgbClr val="9BBB59"/>
                </a:solidFill>
                <a:latin typeface="Open Sans" charset="0"/>
                <a:ea typeface="Open Sans" charset="0"/>
                <a:cs typeface="Open Sans" charset="0"/>
              </a:rPr>
              <a:t>Session 3</a:t>
            </a:r>
          </a:p>
          <a:p>
            <a:pPr algn="ctr"/>
            <a:r>
              <a:rPr lang="en-US" sz="3000">
                <a:solidFill>
                  <a:srgbClr val="9BBB59"/>
                </a:solidFill>
                <a:latin typeface="Open Sans" charset="0"/>
                <a:ea typeface="Open Sans" charset="0"/>
                <a:cs typeface="Open Sans" charset="0"/>
              </a:rPr>
              <a:t>‘Doing’ SMA</a:t>
            </a:r>
            <a:endParaRPr lang="en-US" sz="3000" dirty="0">
              <a:solidFill>
                <a:srgbClr val="9BBB59"/>
              </a:solidFill>
              <a:latin typeface="Open Sans" charset="0"/>
              <a:ea typeface="Open Sans" charset="0"/>
              <a:cs typeface="Open Sans" charset="0"/>
            </a:endParaRPr>
          </a:p>
          <a:p>
            <a:pPr algn="ctr"/>
            <a:r>
              <a:rPr lang="en-US" sz="3000" dirty="0">
                <a:solidFill>
                  <a:schemeClr val="accent3"/>
                </a:solidFill>
                <a:latin typeface="Open Sans" charset="0"/>
                <a:ea typeface="Open Sans" charset="0"/>
                <a:cs typeface="Open Sans" charset="0"/>
              </a:rPr>
              <a:t> </a:t>
            </a:r>
          </a:p>
        </p:txBody>
      </p:sp>
      <p:pic>
        <p:nvPicPr>
          <p:cNvPr id="5" name="Picture 4">
            <a:extLst>
              <a:ext uri="{FF2B5EF4-FFF2-40B4-BE49-F238E27FC236}">
                <a16:creationId xmlns:a16="http://schemas.microsoft.com/office/drawing/2014/main" id="{FC63E38B-EEFA-1748-A2BB-7EBFB2E10AE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43200" y="1075889"/>
            <a:ext cx="3371850" cy="1953061"/>
          </a:xfrm>
          <a:prstGeom prst="rect">
            <a:avLst/>
          </a:prstGeom>
        </p:spPr>
      </p:pic>
    </p:spTree>
    <p:extLst>
      <p:ext uri="{BB962C8B-B14F-4D97-AF65-F5344CB8AC3E}">
        <p14:creationId xmlns:p14="http://schemas.microsoft.com/office/powerpoint/2010/main" val="12313678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33350"/>
            <a:ext cx="6850208" cy="954107"/>
          </a:xfrm>
          <a:prstGeom prst="rect">
            <a:avLst/>
          </a:prstGeom>
          <a:noFill/>
        </p:spPr>
        <p:txBody>
          <a:bodyPr wrap="square" rtlCol="0">
            <a:spAutoFit/>
          </a:bodyPr>
          <a:lstStyle/>
          <a:p>
            <a:pPr algn="ctr"/>
            <a:r>
              <a:rPr lang="en-US" sz="2800" dirty="0">
                <a:solidFill>
                  <a:schemeClr val="accent3"/>
                </a:solidFill>
              </a:rPr>
              <a:t>Continuous Improvement Debrief:</a:t>
            </a:r>
            <a:br>
              <a:rPr lang="en-US" sz="2800" dirty="0">
                <a:solidFill>
                  <a:schemeClr val="accent3"/>
                </a:solidFill>
              </a:rPr>
            </a:br>
            <a:r>
              <a:rPr lang="en-US" sz="2800" dirty="0">
                <a:solidFill>
                  <a:schemeClr val="accent3"/>
                </a:solidFill>
              </a:rPr>
              <a:t>Doctor &amp; Facilitator</a:t>
            </a:r>
            <a:endParaRPr lang="en-US" sz="2800" dirty="0">
              <a:solidFill>
                <a:schemeClr val="accent3"/>
              </a:solidFill>
              <a:latin typeface="Open Sans"/>
              <a:cs typeface="Open Sans"/>
            </a:endParaRPr>
          </a:p>
        </p:txBody>
      </p:sp>
      <p:sp>
        <p:nvSpPr>
          <p:cNvPr id="6" name="TextBox 5"/>
          <p:cNvSpPr txBox="1"/>
          <p:nvPr/>
        </p:nvSpPr>
        <p:spPr>
          <a:xfrm>
            <a:off x="609600" y="1276350"/>
            <a:ext cx="7772400" cy="3554819"/>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tx1">
                    <a:lumMod val="65000"/>
                    <a:lumOff val="35000"/>
                  </a:schemeClr>
                </a:solidFill>
              </a:rPr>
              <a:t>At the end of EVERY SMA debrief with doctor (and staff where appropriate). </a:t>
            </a:r>
          </a:p>
          <a:p>
            <a:pPr marL="342900" indent="-342900">
              <a:buFont typeface="Arial" panose="020B0604020202020204" pitchFamily="34" charset="0"/>
              <a:buChar char="•"/>
            </a:pPr>
            <a:r>
              <a:rPr lang="en-US" sz="2000" dirty="0">
                <a:solidFill>
                  <a:schemeClr val="tx1">
                    <a:lumMod val="65000"/>
                    <a:lumOff val="35000"/>
                  </a:schemeClr>
                </a:solidFill>
              </a:rPr>
              <a:t>Were there any safety concerns?</a:t>
            </a:r>
          </a:p>
          <a:p>
            <a:pPr marL="342900" indent="-342900">
              <a:buFont typeface="Arial" panose="020B0604020202020204" pitchFamily="34" charset="0"/>
              <a:buChar char="•"/>
            </a:pPr>
            <a:r>
              <a:rPr lang="en-US" sz="2000" dirty="0">
                <a:solidFill>
                  <a:schemeClr val="tx1">
                    <a:lumMod val="65000"/>
                    <a:lumOff val="35000"/>
                  </a:schemeClr>
                </a:solidFill>
              </a:rPr>
              <a:t>Are there any patients who need to be followed up with directly</a:t>
            </a:r>
          </a:p>
          <a:p>
            <a:pPr marL="342900" indent="-342900">
              <a:buFont typeface="Arial" panose="020B0604020202020204" pitchFamily="34" charset="0"/>
              <a:buChar char="•"/>
            </a:pPr>
            <a:r>
              <a:rPr lang="en-US" sz="2000" dirty="0">
                <a:solidFill>
                  <a:schemeClr val="tx1">
                    <a:lumMod val="65000"/>
                    <a:lumOff val="35000"/>
                  </a:schemeClr>
                </a:solidFill>
              </a:rPr>
              <a:t>What worked? What didn’t work?</a:t>
            </a:r>
          </a:p>
          <a:p>
            <a:pPr marL="342900" indent="-342900">
              <a:buFont typeface="Arial" panose="020B0604020202020204" pitchFamily="34" charset="0"/>
              <a:buChar char="•"/>
            </a:pPr>
            <a:r>
              <a:rPr lang="en-US" sz="2000" dirty="0">
                <a:solidFill>
                  <a:schemeClr val="tx1">
                    <a:lumMod val="65000"/>
                    <a:lumOff val="35000"/>
                  </a:schemeClr>
                </a:solidFill>
              </a:rPr>
              <a:t>What could be done better next time?</a:t>
            </a:r>
          </a:p>
          <a:p>
            <a:pPr marL="342900" indent="-342900">
              <a:buFont typeface="Arial" panose="020B0604020202020204" pitchFamily="34" charset="0"/>
              <a:buChar char="•"/>
            </a:pPr>
            <a:r>
              <a:rPr lang="en-US" sz="2000" dirty="0">
                <a:solidFill>
                  <a:schemeClr val="tx1">
                    <a:lumMod val="65000"/>
                    <a:lumOff val="35000"/>
                  </a:schemeClr>
                </a:solidFill>
              </a:rPr>
              <a:t>Where there any knowledge gaps?</a:t>
            </a:r>
          </a:p>
          <a:p>
            <a:pPr marL="342900" indent="-342900">
              <a:buFont typeface="Arial" panose="020B0604020202020204" pitchFamily="34" charset="0"/>
              <a:buChar char="•"/>
            </a:pPr>
            <a:r>
              <a:rPr lang="en-US" sz="2000" dirty="0">
                <a:solidFill>
                  <a:schemeClr val="tx1">
                    <a:lumMod val="65000"/>
                    <a:lumOff val="35000"/>
                  </a:schemeClr>
                </a:solidFill>
              </a:rPr>
              <a:t>What action steps are going to be taken to fill these?</a:t>
            </a:r>
          </a:p>
          <a:p>
            <a:pPr marL="342900" indent="-342900">
              <a:buFont typeface="Arial" panose="020B0604020202020204" pitchFamily="34" charset="0"/>
              <a:buChar char="•"/>
            </a:pPr>
            <a:r>
              <a:rPr lang="en-US" sz="2000" dirty="0">
                <a:solidFill>
                  <a:schemeClr val="tx1">
                    <a:lumMod val="65000"/>
                    <a:lumOff val="35000"/>
                  </a:schemeClr>
                </a:solidFill>
              </a:rPr>
              <a:t>Take notes, allocate tasks between doctor &amp; facilitator and set action dates by which tasks will be completed for continuous improvement</a:t>
            </a:r>
            <a:r>
              <a:rPr lang="en-US" sz="2400" dirty="0">
                <a:solidFill>
                  <a:srgbClr val="FFFF00"/>
                </a:solidFill>
              </a:rPr>
              <a:t>. </a:t>
            </a:r>
          </a:p>
          <a:p>
            <a:endParaRPr lang="en-US" sz="2100" b="1" u="sng" dirty="0">
              <a:solidFill>
                <a:schemeClr val="accent3">
                  <a:lumMod val="75000"/>
                </a:schemeClr>
              </a:solidFill>
            </a:endParaRPr>
          </a:p>
        </p:txBody>
      </p:sp>
    </p:spTree>
    <p:extLst>
      <p:ext uri="{BB962C8B-B14F-4D97-AF65-F5344CB8AC3E}">
        <p14:creationId xmlns:p14="http://schemas.microsoft.com/office/powerpoint/2010/main" val="323319528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2FF89-1E02-4EF2-B1D9-438F3B864666}"/>
              </a:ext>
            </a:extLst>
          </p:cNvPr>
          <p:cNvSpPr>
            <a:spLocks noGrp="1"/>
          </p:cNvSpPr>
          <p:nvPr>
            <p:ph type="title"/>
          </p:nvPr>
        </p:nvSpPr>
        <p:spPr/>
        <p:txBody>
          <a:bodyPr/>
          <a:lstStyle/>
          <a:p>
            <a:r>
              <a:rPr lang="en-AU" dirty="0">
                <a:solidFill>
                  <a:schemeClr val="accent3"/>
                </a:solidFill>
                <a:latin typeface="Open Sans"/>
                <a:cs typeface="Open Sans"/>
              </a:rPr>
              <a:t>Role play debrief/reflection</a:t>
            </a:r>
          </a:p>
        </p:txBody>
      </p:sp>
      <p:sp>
        <p:nvSpPr>
          <p:cNvPr id="3" name="Content Placeholder 2">
            <a:extLst>
              <a:ext uri="{FF2B5EF4-FFF2-40B4-BE49-F238E27FC236}">
                <a16:creationId xmlns:a16="http://schemas.microsoft.com/office/drawing/2014/main" id="{FFB13F52-DD73-4DB3-9470-4FE57A9ECADD}"/>
              </a:ext>
            </a:extLst>
          </p:cNvPr>
          <p:cNvSpPr>
            <a:spLocks noGrp="1"/>
          </p:cNvSpPr>
          <p:nvPr>
            <p:ph idx="1"/>
          </p:nvPr>
        </p:nvSpPr>
        <p:spPr/>
        <p:txBody>
          <a:bodyPr>
            <a:normAutofit/>
          </a:bodyPr>
          <a:lstStyle/>
          <a:p>
            <a:pPr marL="0" indent="0">
              <a:buNone/>
            </a:pPr>
            <a:r>
              <a:rPr lang="en-US" sz="2000" b="1" dirty="0">
                <a:solidFill>
                  <a:schemeClr val="tx1">
                    <a:lumMod val="75000"/>
                    <a:lumOff val="25000"/>
                  </a:schemeClr>
                </a:solidFill>
                <a:latin typeface="Open Sans"/>
                <a:cs typeface="Open Sans"/>
              </a:rPr>
              <a:t>• 	</a:t>
            </a:r>
            <a:r>
              <a:rPr lang="en-US" sz="2200" b="1" dirty="0">
                <a:solidFill>
                  <a:schemeClr val="tx1">
                    <a:lumMod val="75000"/>
                    <a:lumOff val="25000"/>
                  </a:schemeClr>
                </a:solidFill>
                <a:latin typeface="Open Sans"/>
                <a:cs typeface="Open Sans"/>
              </a:rPr>
              <a:t>“</a:t>
            </a:r>
            <a:r>
              <a:rPr lang="en-US" sz="2200" i="1" dirty="0">
                <a:solidFill>
                  <a:schemeClr val="tx1">
                    <a:lumMod val="75000"/>
                    <a:lumOff val="25000"/>
                  </a:schemeClr>
                </a:solidFill>
                <a:latin typeface="Open Sans"/>
                <a:cs typeface="Open Sans"/>
              </a:rPr>
              <a:t>What did you think of this session?”</a:t>
            </a:r>
          </a:p>
          <a:p>
            <a:r>
              <a:rPr lang="en-US" sz="2200" i="1" dirty="0">
                <a:solidFill>
                  <a:schemeClr val="tx1">
                    <a:lumMod val="75000"/>
                    <a:lumOff val="25000"/>
                  </a:schemeClr>
                </a:solidFill>
                <a:latin typeface="Open Sans"/>
                <a:cs typeface="Open Sans"/>
              </a:rPr>
              <a:t>	“What surprised you the most?”</a:t>
            </a:r>
          </a:p>
          <a:p>
            <a:r>
              <a:rPr lang="en-US" sz="2200" i="1" dirty="0">
                <a:solidFill>
                  <a:schemeClr val="tx1">
                    <a:lumMod val="75000"/>
                    <a:lumOff val="25000"/>
                  </a:schemeClr>
                </a:solidFill>
                <a:latin typeface="Open Sans"/>
                <a:cs typeface="Open Sans"/>
              </a:rPr>
              <a:t>	“What do you need to work on?”</a:t>
            </a:r>
          </a:p>
          <a:p>
            <a:r>
              <a:rPr lang="en-US" sz="2200" i="1" dirty="0">
                <a:solidFill>
                  <a:schemeClr val="tx1">
                    <a:lumMod val="75000"/>
                    <a:lumOff val="25000"/>
                  </a:schemeClr>
                </a:solidFill>
                <a:latin typeface="Open Sans"/>
                <a:cs typeface="Open Sans"/>
              </a:rPr>
              <a:t>	“What help do you need with?</a:t>
            </a:r>
          </a:p>
          <a:p>
            <a:pPr marL="0" indent="0">
              <a:buNone/>
            </a:pPr>
            <a:endParaRPr lang="en-AU" dirty="0"/>
          </a:p>
        </p:txBody>
      </p:sp>
    </p:spTree>
    <p:extLst>
      <p:ext uri="{BB962C8B-B14F-4D97-AF65-F5344CB8AC3E}">
        <p14:creationId xmlns:p14="http://schemas.microsoft.com/office/powerpoint/2010/main" val="198625922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133350"/>
            <a:ext cx="3579901" cy="553998"/>
          </a:xfrm>
          <a:prstGeom prst="rect">
            <a:avLst/>
          </a:prstGeom>
          <a:noFill/>
        </p:spPr>
        <p:txBody>
          <a:bodyPr wrap="none" rtlCol="0">
            <a:spAutoFit/>
          </a:bodyPr>
          <a:lstStyle/>
          <a:p>
            <a:r>
              <a:rPr lang="en-US" sz="3000" dirty="0">
                <a:solidFill>
                  <a:schemeClr val="accent3"/>
                </a:solidFill>
                <a:latin typeface="Open Sans"/>
                <a:cs typeface="Open Sans"/>
              </a:rPr>
              <a:t>Tips for Facilitators</a:t>
            </a:r>
          </a:p>
        </p:txBody>
      </p:sp>
      <p:sp>
        <p:nvSpPr>
          <p:cNvPr id="3" name="TextBox 2"/>
          <p:cNvSpPr txBox="1"/>
          <p:nvPr/>
        </p:nvSpPr>
        <p:spPr>
          <a:xfrm>
            <a:off x="1385815" y="663078"/>
            <a:ext cx="6843786" cy="4247317"/>
          </a:xfrm>
          <a:prstGeom prst="rect">
            <a:avLst/>
          </a:prstGeom>
          <a:noFill/>
        </p:spPr>
        <p:txBody>
          <a:bodyPr wrap="square" rtlCol="0">
            <a:spAutoFit/>
          </a:bodyPr>
          <a:lstStyle/>
          <a:p>
            <a:r>
              <a:rPr lang="en-US" sz="1800" dirty="0">
                <a:solidFill>
                  <a:schemeClr val="tx1">
                    <a:lumMod val="75000"/>
                    <a:lumOff val="25000"/>
                  </a:schemeClr>
                </a:solidFill>
                <a:latin typeface="Open Sans"/>
                <a:cs typeface="Open Sans"/>
              </a:rPr>
              <a:t>• Don’t say that you’ve read something somewhere – </a:t>
            </a:r>
          </a:p>
          <a:p>
            <a:r>
              <a:rPr lang="en-US" sz="1800" dirty="0">
                <a:solidFill>
                  <a:schemeClr val="tx1">
                    <a:lumMod val="75000"/>
                    <a:lumOff val="25000"/>
                  </a:schemeClr>
                </a:solidFill>
                <a:latin typeface="Open Sans"/>
                <a:cs typeface="Open Sans"/>
              </a:rPr>
              <a:t>only speak up if you have information that is evidence-based</a:t>
            </a:r>
            <a:endParaRPr lang="en-AU" sz="1800" dirty="0">
              <a:solidFill>
                <a:schemeClr val="tx1">
                  <a:lumMod val="75000"/>
                  <a:lumOff val="25000"/>
                </a:schemeClr>
              </a:solidFill>
              <a:latin typeface="Open Sans"/>
              <a:cs typeface="Open Sans"/>
            </a:endParaRPr>
          </a:p>
          <a:p>
            <a:r>
              <a:rPr lang="en-US" sz="1800" dirty="0">
                <a:solidFill>
                  <a:schemeClr val="tx1">
                    <a:lumMod val="75000"/>
                    <a:lumOff val="25000"/>
                  </a:schemeClr>
                </a:solidFill>
                <a:latin typeface="Open Sans"/>
                <a:cs typeface="Open Sans"/>
              </a:rPr>
              <a:t> </a:t>
            </a:r>
            <a:endParaRPr lang="en-AU" sz="1800" dirty="0">
              <a:solidFill>
                <a:schemeClr val="tx1">
                  <a:lumMod val="75000"/>
                  <a:lumOff val="25000"/>
                </a:schemeClr>
              </a:solidFill>
              <a:latin typeface="Open Sans"/>
              <a:cs typeface="Open Sans"/>
            </a:endParaRPr>
          </a:p>
          <a:p>
            <a:r>
              <a:rPr lang="en-US" sz="1800" dirty="0">
                <a:solidFill>
                  <a:schemeClr val="tx1">
                    <a:lumMod val="75000"/>
                    <a:lumOff val="25000"/>
                  </a:schemeClr>
                </a:solidFill>
                <a:latin typeface="Open Sans"/>
                <a:cs typeface="Open Sans"/>
              </a:rPr>
              <a:t>• Don’t EVER disagree with the doctor – discuss any concerns with them in the ‘continuous improvement’ de-brief later</a:t>
            </a:r>
            <a:endParaRPr lang="en-AU" sz="1800" dirty="0">
              <a:solidFill>
                <a:schemeClr val="tx1">
                  <a:lumMod val="75000"/>
                  <a:lumOff val="25000"/>
                </a:schemeClr>
              </a:solidFill>
              <a:latin typeface="Open Sans"/>
              <a:cs typeface="Open Sans"/>
            </a:endParaRPr>
          </a:p>
          <a:p>
            <a:r>
              <a:rPr lang="en-US" sz="1800" dirty="0">
                <a:solidFill>
                  <a:schemeClr val="tx1">
                    <a:lumMod val="75000"/>
                    <a:lumOff val="25000"/>
                  </a:schemeClr>
                </a:solidFill>
                <a:latin typeface="Open Sans"/>
                <a:cs typeface="Open Sans"/>
              </a:rPr>
              <a:t> </a:t>
            </a:r>
            <a:endParaRPr lang="en-AU" sz="1800" dirty="0">
              <a:solidFill>
                <a:schemeClr val="tx1">
                  <a:lumMod val="75000"/>
                  <a:lumOff val="25000"/>
                </a:schemeClr>
              </a:solidFill>
              <a:latin typeface="Open Sans"/>
              <a:cs typeface="Open Sans"/>
            </a:endParaRPr>
          </a:p>
          <a:p>
            <a:r>
              <a:rPr lang="en-US" sz="1800" dirty="0">
                <a:solidFill>
                  <a:schemeClr val="tx1">
                    <a:lumMod val="75000"/>
                    <a:lumOff val="25000"/>
                  </a:schemeClr>
                </a:solidFill>
                <a:latin typeface="Open Sans"/>
                <a:cs typeface="Open Sans"/>
              </a:rPr>
              <a:t>• Know what you don’t know – never interrupt on a topic </a:t>
            </a:r>
          </a:p>
          <a:p>
            <a:r>
              <a:rPr lang="en-US" sz="1800" dirty="0">
                <a:solidFill>
                  <a:schemeClr val="tx1">
                    <a:lumMod val="75000"/>
                    <a:lumOff val="25000"/>
                  </a:schemeClr>
                </a:solidFill>
                <a:latin typeface="Open Sans"/>
                <a:cs typeface="Open Sans"/>
              </a:rPr>
              <a:t>where you can’t cite evidence or direct experience for what you say.</a:t>
            </a:r>
            <a:endParaRPr lang="en-AU" sz="1800" dirty="0">
              <a:solidFill>
                <a:schemeClr val="tx1">
                  <a:lumMod val="75000"/>
                  <a:lumOff val="25000"/>
                </a:schemeClr>
              </a:solidFill>
              <a:latin typeface="Open Sans"/>
              <a:cs typeface="Open Sans"/>
            </a:endParaRPr>
          </a:p>
          <a:p>
            <a:r>
              <a:rPr lang="en-US" sz="1800" dirty="0">
                <a:solidFill>
                  <a:schemeClr val="tx1">
                    <a:lumMod val="75000"/>
                    <a:lumOff val="25000"/>
                  </a:schemeClr>
                </a:solidFill>
                <a:latin typeface="Open Sans"/>
                <a:cs typeface="Open Sans"/>
              </a:rPr>
              <a:t> </a:t>
            </a:r>
            <a:endParaRPr lang="en-AU" sz="1800" dirty="0">
              <a:solidFill>
                <a:schemeClr val="tx1">
                  <a:lumMod val="75000"/>
                  <a:lumOff val="25000"/>
                </a:schemeClr>
              </a:solidFill>
              <a:latin typeface="Open Sans"/>
              <a:cs typeface="Open Sans"/>
            </a:endParaRPr>
          </a:p>
          <a:p>
            <a:r>
              <a:rPr lang="en-US" sz="1800" dirty="0">
                <a:solidFill>
                  <a:schemeClr val="tx1">
                    <a:lumMod val="75000"/>
                    <a:lumOff val="25000"/>
                  </a:schemeClr>
                </a:solidFill>
                <a:latin typeface="Open Sans"/>
                <a:cs typeface="Open Sans"/>
              </a:rPr>
              <a:t>• Check with the doctor that it’s alright to add information </a:t>
            </a:r>
          </a:p>
          <a:p>
            <a:r>
              <a:rPr lang="en-US" sz="1800" dirty="0">
                <a:solidFill>
                  <a:schemeClr val="tx1">
                    <a:lumMod val="75000"/>
                    <a:lumOff val="25000"/>
                  </a:schemeClr>
                </a:solidFill>
                <a:latin typeface="Open Sans"/>
                <a:cs typeface="Open Sans"/>
              </a:rPr>
              <a:t>when you think you have something important to add.</a:t>
            </a:r>
            <a:endParaRPr lang="en-AU" sz="1800" dirty="0">
              <a:solidFill>
                <a:schemeClr val="tx1">
                  <a:lumMod val="75000"/>
                  <a:lumOff val="25000"/>
                </a:schemeClr>
              </a:solidFill>
              <a:latin typeface="Open Sans"/>
              <a:cs typeface="Open Sans"/>
            </a:endParaRPr>
          </a:p>
          <a:p>
            <a:r>
              <a:rPr lang="en-US" sz="1800" dirty="0">
                <a:solidFill>
                  <a:schemeClr val="tx1">
                    <a:lumMod val="75000"/>
                    <a:lumOff val="25000"/>
                  </a:schemeClr>
                </a:solidFill>
                <a:latin typeface="Open Sans"/>
                <a:cs typeface="Open Sans"/>
              </a:rPr>
              <a:t> </a:t>
            </a:r>
            <a:endParaRPr lang="en-AU" sz="1800" dirty="0">
              <a:solidFill>
                <a:schemeClr val="tx1">
                  <a:lumMod val="75000"/>
                  <a:lumOff val="25000"/>
                </a:schemeClr>
              </a:solidFill>
              <a:latin typeface="Open Sans"/>
              <a:cs typeface="Open Sans"/>
            </a:endParaRPr>
          </a:p>
          <a:p>
            <a:r>
              <a:rPr lang="en-US" sz="1800" dirty="0">
                <a:solidFill>
                  <a:schemeClr val="tx1">
                    <a:lumMod val="75000"/>
                    <a:lumOff val="25000"/>
                  </a:schemeClr>
                </a:solidFill>
                <a:latin typeface="Open Sans"/>
                <a:cs typeface="Open Sans"/>
              </a:rPr>
              <a:t>• If people start to talk amongst themselves or disrupt </a:t>
            </a:r>
          </a:p>
          <a:p>
            <a:r>
              <a:rPr lang="en-US" sz="1800" dirty="0">
                <a:solidFill>
                  <a:schemeClr val="tx1">
                    <a:lumMod val="75000"/>
                    <a:lumOff val="25000"/>
                  </a:schemeClr>
                </a:solidFill>
                <a:latin typeface="Open Sans"/>
                <a:cs typeface="Open Sans"/>
              </a:rPr>
              <a:t>the group, politely ask them to keep the conversation </a:t>
            </a:r>
          </a:p>
          <a:p>
            <a:r>
              <a:rPr lang="en-US" sz="1800" dirty="0">
                <a:solidFill>
                  <a:schemeClr val="tx1">
                    <a:lumMod val="75000"/>
                    <a:lumOff val="25000"/>
                  </a:schemeClr>
                </a:solidFill>
                <a:latin typeface="Open Sans"/>
                <a:cs typeface="Open Sans"/>
              </a:rPr>
              <a:t>until later as they might be missing something.</a:t>
            </a:r>
            <a:endParaRPr lang="en-AU" sz="1800" dirty="0">
              <a:solidFill>
                <a:schemeClr val="tx1">
                  <a:lumMod val="75000"/>
                  <a:lumOff val="25000"/>
                </a:schemeClr>
              </a:solidFill>
              <a:latin typeface="Open Sans"/>
              <a:cs typeface="Open Sans"/>
            </a:endParaRPr>
          </a:p>
        </p:txBody>
      </p:sp>
    </p:spTree>
    <p:extLst>
      <p:ext uri="{BB962C8B-B14F-4D97-AF65-F5344CB8AC3E}">
        <p14:creationId xmlns:p14="http://schemas.microsoft.com/office/powerpoint/2010/main" val="112527590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882073"/>
            <a:ext cx="7010400" cy="3393236"/>
          </a:xfrm>
          <a:prstGeom prst="rect">
            <a:avLst/>
          </a:prstGeom>
        </p:spPr>
        <p:txBody>
          <a:bodyPr wrap="square">
            <a:spAutoFit/>
          </a:bodyPr>
          <a:lstStyle/>
          <a:p>
            <a:pPr marL="285750" indent="-285750">
              <a:buFont typeface="Arial"/>
              <a:buChar char="•"/>
            </a:pPr>
            <a:r>
              <a:rPr lang="en-US" sz="1700" dirty="0">
                <a:solidFill>
                  <a:schemeClr val="tx1">
                    <a:lumMod val="75000"/>
                    <a:lumOff val="25000"/>
                  </a:schemeClr>
                </a:solidFill>
                <a:latin typeface="Open Sans"/>
                <a:cs typeface="Open Sans"/>
              </a:rPr>
              <a:t>Try to keep the initial consultations on time to keep within the hour. If these first patients take too long, those at the end will be rushed and may feel cheated by not getting their share.</a:t>
            </a:r>
            <a:endParaRPr lang="en-AU" sz="1700" dirty="0">
              <a:solidFill>
                <a:schemeClr val="tx1">
                  <a:lumMod val="75000"/>
                  <a:lumOff val="25000"/>
                </a:schemeClr>
              </a:solidFill>
              <a:latin typeface="Open Sans"/>
              <a:cs typeface="Open Sans"/>
            </a:endParaRPr>
          </a:p>
          <a:p>
            <a:pPr marL="285750" indent="-285750">
              <a:buFont typeface="Arial"/>
              <a:buChar char="•"/>
            </a:pPr>
            <a:endParaRPr lang="en-US" sz="1700" dirty="0">
              <a:solidFill>
                <a:schemeClr val="tx1">
                  <a:lumMod val="75000"/>
                  <a:lumOff val="25000"/>
                </a:schemeClr>
              </a:solidFill>
              <a:latin typeface="Open Sans"/>
              <a:cs typeface="Open Sans"/>
            </a:endParaRPr>
          </a:p>
          <a:p>
            <a:pPr marL="285750" indent="-285750">
              <a:buFont typeface="Arial"/>
              <a:buChar char="•"/>
            </a:pPr>
            <a:r>
              <a:rPr lang="en-US" sz="1700" dirty="0">
                <a:solidFill>
                  <a:schemeClr val="tx1">
                    <a:lumMod val="75000"/>
                    <a:lumOff val="25000"/>
                  </a:schemeClr>
                </a:solidFill>
                <a:latin typeface="Open Sans"/>
                <a:cs typeface="Open Sans"/>
              </a:rPr>
              <a:t>If the occasion arises </a:t>
            </a:r>
            <a:r>
              <a:rPr lang="en-US" sz="1700" dirty="0" err="1">
                <a:solidFill>
                  <a:schemeClr val="tx1">
                    <a:lumMod val="75000"/>
                    <a:lumOff val="25000"/>
                  </a:schemeClr>
                </a:solidFill>
                <a:latin typeface="Open Sans"/>
                <a:cs typeface="Open Sans"/>
              </a:rPr>
              <a:t>ie</a:t>
            </a:r>
            <a:r>
              <a:rPr lang="en-US" sz="1700" dirty="0">
                <a:solidFill>
                  <a:schemeClr val="tx1">
                    <a:lumMod val="75000"/>
                    <a:lumOff val="25000"/>
                  </a:schemeClr>
                </a:solidFill>
                <a:latin typeface="Open Sans"/>
                <a:cs typeface="Open Sans"/>
              </a:rPr>
              <a:t>. a patient has tried something that works for them, or has something unusual, ask the rest of the group if anyone else has done/had that and how they dealt with it.</a:t>
            </a:r>
            <a:endParaRPr lang="en-AU" sz="1700" dirty="0">
              <a:solidFill>
                <a:schemeClr val="tx1">
                  <a:lumMod val="75000"/>
                  <a:lumOff val="25000"/>
                </a:schemeClr>
              </a:solidFill>
              <a:latin typeface="Open Sans"/>
              <a:cs typeface="Open Sans"/>
            </a:endParaRPr>
          </a:p>
          <a:p>
            <a:pPr marL="285750" indent="-285750">
              <a:buFont typeface="Arial"/>
              <a:buChar char="•"/>
            </a:pPr>
            <a:endParaRPr lang="en-US" sz="1700" dirty="0">
              <a:solidFill>
                <a:schemeClr val="tx1">
                  <a:lumMod val="75000"/>
                  <a:lumOff val="25000"/>
                </a:schemeClr>
              </a:solidFill>
              <a:latin typeface="Open Sans"/>
              <a:cs typeface="Open Sans"/>
            </a:endParaRPr>
          </a:p>
          <a:p>
            <a:pPr marL="285750" indent="-285750">
              <a:buFont typeface="Arial"/>
              <a:buChar char="•"/>
            </a:pPr>
            <a:r>
              <a:rPr lang="en-US" sz="1700" dirty="0">
                <a:solidFill>
                  <a:schemeClr val="tx1">
                    <a:lumMod val="75000"/>
                    <a:lumOff val="25000"/>
                  </a:schemeClr>
                </a:solidFill>
                <a:latin typeface="Open Sans"/>
                <a:cs typeface="Open Sans"/>
              </a:rPr>
              <a:t>Roll with resistance – don’t get into an argument with a patient</a:t>
            </a:r>
            <a:endParaRPr lang="en-AU" sz="1700" dirty="0">
              <a:solidFill>
                <a:schemeClr val="tx1">
                  <a:lumMod val="75000"/>
                  <a:lumOff val="25000"/>
                </a:schemeClr>
              </a:solidFill>
              <a:latin typeface="Open Sans"/>
              <a:cs typeface="Open Sans"/>
            </a:endParaRPr>
          </a:p>
          <a:p>
            <a:pPr marL="285750" indent="-285750">
              <a:buFont typeface="Arial"/>
              <a:buChar char="•"/>
            </a:pPr>
            <a:endParaRPr lang="en-US" sz="1700" dirty="0">
              <a:solidFill>
                <a:schemeClr val="tx1">
                  <a:lumMod val="75000"/>
                  <a:lumOff val="25000"/>
                </a:schemeClr>
              </a:solidFill>
              <a:latin typeface="Open Sans"/>
              <a:cs typeface="Open Sans"/>
            </a:endParaRPr>
          </a:p>
          <a:p>
            <a:pPr marL="285750" indent="-285750">
              <a:buFont typeface="Arial"/>
              <a:buChar char="•"/>
            </a:pPr>
            <a:r>
              <a:rPr lang="en-US" sz="1700" dirty="0">
                <a:solidFill>
                  <a:schemeClr val="tx1">
                    <a:lumMod val="75000"/>
                    <a:lumOff val="25000"/>
                  </a:schemeClr>
                </a:solidFill>
                <a:latin typeface="Open Sans"/>
                <a:cs typeface="Open Sans"/>
              </a:rPr>
              <a:t>REMEMBER: </a:t>
            </a:r>
            <a:r>
              <a:rPr lang="en-US" sz="1700" i="1" dirty="0">
                <a:solidFill>
                  <a:schemeClr val="tx1">
                    <a:lumMod val="75000"/>
                    <a:lumOff val="25000"/>
                  </a:schemeClr>
                </a:solidFill>
                <a:latin typeface="Open Sans"/>
                <a:cs typeface="Open Sans"/>
              </a:rPr>
              <a:t>“ It takes years for someone to find out what you know, but only one sentence to find out what you don’t.”</a:t>
            </a:r>
            <a:endParaRPr lang="en-AU" sz="1700" i="1" dirty="0">
              <a:solidFill>
                <a:schemeClr val="tx1">
                  <a:lumMod val="75000"/>
                  <a:lumOff val="25000"/>
                </a:schemeClr>
              </a:solidFill>
              <a:latin typeface="Open Sans"/>
              <a:cs typeface="Open Sans"/>
            </a:endParaRPr>
          </a:p>
          <a:p>
            <a:endParaRPr lang="en-US" sz="1050" dirty="0"/>
          </a:p>
        </p:txBody>
      </p:sp>
      <p:sp>
        <p:nvSpPr>
          <p:cNvPr id="5" name="TextBox 4"/>
          <p:cNvSpPr txBox="1"/>
          <p:nvPr/>
        </p:nvSpPr>
        <p:spPr>
          <a:xfrm>
            <a:off x="1752600" y="209550"/>
            <a:ext cx="4899749" cy="553998"/>
          </a:xfrm>
          <a:prstGeom prst="rect">
            <a:avLst/>
          </a:prstGeom>
          <a:noFill/>
        </p:spPr>
        <p:txBody>
          <a:bodyPr wrap="none" rtlCol="0">
            <a:spAutoFit/>
          </a:bodyPr>
          <a:lstStyle/>
          <a:p>
            <a:r>
              <a:rPr lang="en-US" sz="3000" dirty="0">
                <a:solidFill>
                  <a:schemeClr val="accent3"/>
                </a:solidFill>
                <a:latin typeface="Open Sans"/>
                <a:cs typeface="Open Sans"/>
              </a:rPr>
              <a:t>Tips for Facilitators (cont..)</a:t>
            </a:r>
          </a:p>
        </p:txBody>
      </p:sp>
    </p:spTree>
    <p:extLst>
      <p:ext uri="{BB962C8B-B14F-4D97-AF65-F5344CB8AC3E}">
        <p14:creationId xmlns:p14="http://schemas.microsoft.com/office/powerpoint/2010/main" val="33082993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419E19AC-2EBA-4BEE-902D-7E77E4984B4A}"/>
              </a:ext>
            </a:extLst>
          </p:cNvPr>
          <p:cNvPicPr>
            <a:picLocks noChangeAspect="1"/>
          </p:cNvPicPr>
          <p:nvPr/>
        </p:nvPicPr>
        <p:blipFill rotWithShape="1">
          <a:blip r:embed="rId2">
            <a:alphaModFix amt="50000"/>
          </a:blip>
          <a:srcRect t="962" b="4896"/>
          <a:stretch/>
        </p:blipFill>
        <p:spPr>
          <a:xfrm>
            <a:off x="20" y="10"/>
            <a:ext cx="9143980" cy="5143490"/>
          </a:xfrm>
          <a:prstGeom prst="rect">
            <a:avLst/>
          </a:prstGeom>
        </p:spPr>
      </p:pic>
      <p:sp>
        <p:nvSpPr>
          <p:cNvPr id="2" name="Title 1">
            <a:extLst>
              <a:ext uri="{FF2B5EF4-FFF2-40B4-BE49-F238E27FC236}">
                <a16:creationId xmlns:a16="http://schemas.microsoft.com/office/drawing/2014/main" id="{2A80A0DB-021A-40FD-8011-7FBFA741F566}"/>
              </a:ext>
            </a:extLst>
          </p:cNvPr>
          <p:cNvSpPr>
            <a:spLocks noGrp="1"/>
          </p:cNvSpPr>
          <p:nvPr>
            <p:ph type="ctrTitle"/>
          </p:nvPr>
        </p:nvSpPr>
        <p:spPr>
          <a:xfrm>
            <a:off x="1143000" y="841771"/>
            <a:ext cx="6858000" cy="2175389"/>
          </a:xfrm>
        </p:spPr>
        <p:txBody>
          <a:bodyPr>
            <a:normAutofit/>
          </a:bodyPr>
          <a:lstStyle/>
          <a:p>
            <a:r>
              <a:rPr lang="en-AU" dirty="0">
                <a:solidFill>
                  <a:schemeClr val="tx2"/>
                </a:solidFill>
                <a:latin typeface="+mj-lt"/>
              </a:rPr>
              <a:t>PROGRAMMED SHARED MEDICAL APPOINTMENTS (PSMA)</a:t>
            </a:r>
          </a:p>
        </p:txBody>
      </p:sp>
    </p:spTree>
    <p:extLst>
      <p:ext uri="{BB962C8B-B14F-4D97-AF65-F5344CB8AC3E}">
        <p14:creationId xmlns:p14="http://schemas.microsoft.com/office/powerpoint/2010/main" val="3423357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19962" y="1008859"/>
            <a:ext cx="6565965" cy="1384995"/>
          </a:xfrm>
          <a:prstGeom prst="rect">
            <a:avLst/>
          </a:prstGeom>
          <a:noFill/>
        </p:spPr>
        <p:txBody>
          <a:bodyPr wrap="none" rtlCol="0">
            <a:spAutoFit/>
          </a:bodyPr>
          <a:lstStyle/>
          <a:p>
            <a:r>
              <a:rPr lang="en-US" sz="2100" dirty="0">
                <a:solidFill>
                  <a:schemeClr val="tx1">
                    <a:lumMod val="75000"/>
                    <a:lumOff val="25000"/>
                  </a:schemeClr>
                </a:solidFill>
              </a:rPr>
              <a:t>“..</a:t>
            </a:r>
            <a:r>
              <a:rPr lang="en-US" sz="2100" i="1" dirty="0">
                <a:solidFill>
                  <a:schemeClr val="tx1">
                    <a:lumMod val="75000"/>
                    <a:lumOff val="25000"/>
                  </a:schemeClr>
                </a:solidFill>
              </a:rPr>
              <a:t>individual medical consultations carried out sequentially </a:t>
            </a:r>
          </a:p>
          <a:p>
            <a:r>
              <a:rPr lang="en-US" sz="2100" i="1" dirty="0">
                <a:solidFill>
                  <a:schemeClr val="tx1">
                    <a:lumMod val="75000"/>
                    <a:lumOff val="25000"/>
                  </a:schemeClr>
                </a:solidFill>
              </a:rPr>
              <a:t>with a number of patients, administered by a skilled </a:t>
            </a:r>
          </a:p>
          <a:p>
            <a:r>
              <a:rPr lang="en-US" sz="2100" i="1" dirty="0">
                <a:solidFill>
                  <a:schemeClr val="tx1">
                    <a:lumMod val="75000"/>
                    <a:lumOff val="25000"/>
                  </a:schemeClr>
                </a:solidFill>
              </a:rPr>
              <a:t>Facilitator, with others with similar concerns</a:t>
            </a:r>
            <a:r>
              <a:rPr lang="en-US" sz="2100" dirty="0">
                <a:solidFill>
                  <a:schemeClr val="tx1">
                    <a:lumMod val="75000"/>
                    <a:lumOff val="25000"/>
                  </a:schemeClr>
                </a:solidFill>
              </a:rPr>
              <a:t> </a:t>
            </a:r>
            <a:r>
              <a:rPr lang="en-US" sz="2100" i="1" dirty="0">
                <a:solidFill>
                  <a:schemeClr val="tx1">
                    <a:lumMod val="75000"/>
                    <a:lumOff val="25000"/>
                  </a:schemeClr>
                </a:solidFill>
              </a:rPr>
              <a:t>listening </a:t>
            </a:r>
          </a:p>
          <a:p>
            <a:r>
              <a:rPr lang="en-US" sz="2100" i="1" dirty="0">
                <a:solidFill>
                  <a:schemeClr val="tx1">
                    <a:lumMod val="75000"/>
                    <a:lumOff val="25000"/>
                  </a:schemeClr>
                </a:solidFill>
              </a:rPr>
              <a:t>and contributing. </a:t>
            </a:r>
            <a:r>
              <a:rPr lang="en-US" sz="2100" dirty="0">
                <a:solidFill>
                  <a:schemeClr val="tx1">
                    <a:lumMod val="75000"/>
                    <a:lumOff val="25000"/>
                  </a:schemeClr>
                </a:solidFill>
              </a:rPr>
              <a:t>” </a:t>
            </a:r>
          </a:p>
        </p:txBody>
      </p:sp>
      <p:grpSp>
        <p:nvGrpSpPr>
          <p:cNvPr id="2" name="Group 15"/>
          <p:cNvGrpSpPr/>
          <p:nvPr/>
        </p:nvGrpSpPr>
        <p:grpSpPr>
          <a:xfrm>
            <a:off x="1408545" y="3146162"/>
            <a:ext cx="6363857" cy="1603281"/>
            <a:chOff x="354059" y="4206866"/>
            <a:chExt cx="8485142" cy="2137708"/>
          </a:xfrm>
        </p:grpSpPr>
        <p:sp>
          <p:nvSpPr>
            <p:cNvPr id="7" name="TextBox 6"/>
            <p:cNvSpPr txBox="1"/>
            <p:nvPr/>
          </p:nvSpPr>
          <p:spPr>
            <a:xfrm>
              <a:off x="3496647" y="4730086"/>
              <a:ext cx="1726456" cy="553997"/>
            </a:xfrm>
            <a:prstGeom prst="rect">
              <a:avLst/>
            </a:prstGeom>
            <a:noFill/>
            <a:ln>
              <a:noFill/>
            </a:ln>
          </p:spPr>
          <p:txBody>
            <a:bodyPr wrap="none" rtlCol="0">
              <a:spAutoFit/>
            </a:bodyPr>
            <a:lstStyle/>
            <a:p>
              <a:r>
                <a:rPr lang="en-US" sz="2100" b="1" dirty="0">
                  <a:solidFill>
                    <a:srgbClr val="9BBB59"/>
                  </a:solidFill>
                </a:rPr>
                <a:t>Facilitator</a:t>
              </a:r>
              <a:endParaRPr lang="en-US" sz="1500" dirty="0">
                <a:solidFill>
                  <a:srgbClr val="9BBB59"/>
                </a:solidFill>
              </a:endParaRPr>
            </a:p>
          </p:txBody>
        </p:sp>
        <p:sp>
          <p:nvSpPr>
            <p:cNvPr id="8" name="TextBox 7"/>
            <p:cNvSpPr txBox="1"/>
            <p:nvPr/>
          </p:nvSpPr>
          <p:spPr>
            <a:xfrm>
              <a:off x="5993843" y="4730086"/>
              <a:ext cx="2386294" cy="553997"/>
            </a:xfrm>
            <a:prstGeom prst="rect">
              <a:avLst/>
            </a:prstGeom>
            <a:noFill/>
            <a:ln>
              <a:noFill/>
            </a:ln>
          </p:spPr>
          <p:txBody>
            <a:bodyPr wrap="none" rtlCol="0">
              <a:spAutoFit/>
            </a:bodyPr>
            <a:lstStyle/>
            <a:p>
              <a:r>
                <a:rPr lang="en-US" sz="2100" b="1" dirty="0">
                  <a:solidFill>
                    <a:srgbClr val="9BBB59"/>
                  </a:solidFill>
                </a:rPr>
                <a:t>Practice Nurse</a:t>
              </a:r>
              <a:endParaRPr lang="en-US" sz="1500" dirty="0">
                <a:solidFill>
                  <a:srgbClr val="9BBB59"/>
                </a:solidFill>
              </a:endParaRPr>
            </a:p>
          </p:txBody>
        </p:sp>
        <p:sp>
          <p:nvSpPr>
            <p:cNvPr id="9" name="TextBox 8"/>
            <p:cNvSpPr txBox="1"/>
            <p:nvPr/>
          </p:nvSpPr>
          <p:spPr>
            <a:xfrm>
              <a:off x="1151143" y="4725174"/>
              <a:ext cx="4033962" cy="553997"/>
            </a:xfrm>
            <a:prstGeom prst="rect">
              <a:avLst/>
            </a:prstGeom>
            <a:noFill/>
            <a:ln>
              <a:noFill/>
            </a:ln>
          </p:spPr>
          <p:txBody>
            <a:bodyPr wrap="square" rtlCol="0">
              <a:spAutoFit/>
            </a:bodyPr>
            <a:lstStyle/>
            <a:p>
              <a:r>
                <a:rPr lang="en-US" sz="2100" b="1" dirty="0">
                  <a:solidFill>
                    <a:srgbClr val="9BBB59"/>
                  </a:solidFill>
                </a:rPr>
                <a:t>     Doctor </a:t>
              </a:r>
              <a:endParaRPr lang="en-US" sz="1500" dirty="0">
                <a:solidFill>
                  <a:srgbClr val="9BBB59"/>
                </a:solidFill>
              </a:endParaRPr>
            </a:p>
          </p:txBody>
        </p:sp>
        <p:sp>
          <p:nvSpPr>
            <p:cNvPr id="12" name="TextBox 11"/>
            <p:cNvSpPr txBox="1"/>
            <p:nvPr/>
          </p:nvSpPr>
          <p:spPr>
            <a:xfrm>
              <a:off x="3496647" y="4206866"/>
              <a:ext cx="3411532" cy="553997"/>
            </a:xfrm>
            <a:prstGeom prst="rect">
              <a:avLst/>
            </a:prstGeom>
            <a:noFill/>
            <a:ln>
              <a:noFill/>
            </a:ln>
          </p:spPr>
          <p:txBody>
            <a:bodyPr wrap="none" rtlCol="0">
              <a:spAutoFit/>
            </a:bodyPr>
            <a:lstStyle/>
            <a:p>
              <a:r>
                <a:rPr lang="en-US" sz="2100" b="1" dirty="0">
                  <a:solidFill>
                    <a:srgbClr val="9BBB59"/>
                  </a:solidFill>
                </a:rPr>
                <a:t>SMA TEAM @ 90 min</a:t>
              </a:r>
              <a:endParaRPr lang="en-US" sz="1500" dirty="0">
                <a:solidFill>
                  <a:srgbClr val="9BBB59"/>
                </a:solidFill>
              </a:endParaRPr>
            </a:p>
          </p:txBody>
        </p:sp>
        <p:sp>
          <p:nvSpPr>
            <p:cNvPr id="13" name="TextBox 12"/>
            <p:cNvSpPr txBox="1"/>
            <p:nvPr/>
          </p:nvSpPr>
          <p:spPr>
            <a:xfrm>
              <a:off x="3420447" y="5476817"/>
              <a:ext cx="2100148" cy="553997"/>
            </a:xfrm>
            <a:prstGeom prst="rect">
              <a:avLst/>
            </a:prstGeom>
            <a:noFill/>
            <a:ln>
              <a:noFill/>
            </a:ln>
          </p:spPr>
          <p:txBody>
            <a:bodyPr wrap="none" rtlCol="0">
              <a:spAutoFit/>
            </a:bodyPr>
            <a:lstStyle/>
            <a:p>
              <a:r>
                <a:rPr lang="en-US" sz="2100" b="1" dirty="0">
                  <a:solidFill>
                    <a:schemeClr val="accent3"/>
                  </a:solidFill>
                </a:rPr>
                <a:t>Documenter</a:t>
              </a:r>
              <a:endParaRPr lang="en-US" sz="1500" dirty="0">
                <a:solidFill>
                  <a:schemeClr val="accent3"/>
                </a:solidFill>
              </a:endParaRPr>
            </a:p>
          </p:txBody>
        </p:sp>
        <p:sp>
          <p:nvSpPr>
            <p:cNvPr id="14" name="Oval 13"/>
            <p:cNvSpPr/>
            <p:nvPr/>
          </p:nvSpPr>
          <p:spPr>
            <a:xfrm>
              <a:off x="354059" y="4232266"/>
              <a:ext cx="8485142" cy="2112308"/>
            </a:xfrm>
            <a:prstGeom prst="ellipse">
              <a:avLst/>
            </a:prstGeom>
            <a:noFill/>
            <a:ln w="38100" cap="flat" cmpd="sng" algn="ctr">
              <a:solidFill>
                <a:schemeClr val="accent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sp>
        <p:nvSpPr>
          <p:cNvPr id="15" name="TextBox 14"/>
          <p:cNvSpPr txBox="1"/>
          <p:nvPr/>
        </p:nvSpPr>
        <p:spPr>
          <a:xfrm>
            <a:off x="1278555" y="385611"/>
            <a:ext cx="5582177" cy="461665"/>
          </a:xfrm>
          <a:prstGeom prst="rect">
            <a:avLst/>
          </a:prstGeom>
          <a:noFill/>
        </p:spPr>
        <p:txBody>
          <a:bodyPr wrap="none" rtlCol="0">
            <a:spAutoFit/>
          </a:bodyPr>
          <a:lstStyle/>
          <a:p>
            <a:r>
              <a:rPr lang="en-US" sz="2400" dirty="0">
                <a:solidFill>
                  <a:schemeClr val="accent3"/>
                </a:solidFill>
                <a:latin typeface="Open Sans"/>
                <a:cs typeface="Open Sans"/>
              </a:rPr>
              <a:t>Shared Medical Appointments (SMAS)</a:t>
            </a:r>
          </a:p>
        </p:txBody>
      </p:sp>
      <p:sp>
        <p:nvSpPr>
          <p:cNvPr id="16" name="Oval 15"/>
          <p:cNvSpPr/>
          <p:nvPr/>
        </p:nvSpPr>
        <p:spPr>
          <a:xfrm>
            <a:off x="2074730" y="3452981"/>
            <a:ext cx="3075975" cy="727680"/>
          </a:xfrm>
          <a:prstGeom prst="ellipse">
            <a:avLst/>
          </a:prstGeom>
          <a:noFill/>
          <a:ln w="38100" cap="flat" cmpd="sng" algn="ctr">
            <a:solidFill>
              <a:schemeClr val="accent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DEF31918-362C-41EC-AE55-D307DDD4166B}"/>
              </a:ext>
            </a:extLst>
          </p:cNvPr>
          <p:cNvSpPr txBox="1"/>
          <p:nvPr/>
        </p:nvSpPr>
        <p:spPr>
          <a:xfrm rot="20494859">
            <a:off x="1524816" y="3151190"/>
            <a:ext cx="1105688" cy="400110"/>
          </a:xfrm>
          <a:prstGeom prst="rect">
            <a:avLst/>
          </a:prstGeom>
          <a:noFill/>
        </p:spPr>
        <p:txBody>
          <a:bodyPr wrap="square" rtlCol="0">
            <a:spAutoFit/>
          </a:bodyPr>
          <a:lstStyle/>
          <a:p>
            <a:r>
              <a:rPr lang="en-AU" sz="2000" dirty="0">
                <a:solidFill>
                  <a:schemeClr val="accent3">
                    <a:lumMod val="75000"/>
                  </a:schemeClr>
                </a:solidFill>
              </a:rPr>
              <a:t>8-15  pts</a:t>
            </a:r>
          </a:p>
        </p:txBody>
      </p:sp>
    </p:spTree>
    <p:extLst>
      <p:ext uri="{BB962C8B-B14F-4D97-AF65-F5344CB8AC3E}">
        <p14:creationId xmlns:p14="http://schemas.microsoft.com/office/powerpoint/2010/main" val="19647521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EADA7-C639-4A9B-AC41-72FFE418E63F}"/>
              </a:ext>
            </a:extLst>
          </p:cNvPr>
          <p:cNvSpPr>
            <a:spLocks noGrp="1"/>
          </p:cNvSpPr>
          <p:nvPr>
            <p:ph type="title"/>
          </p:nvPr>
        </p:nvSpPr>
        <p:spPr>
          <a:xfrm>
            <a:off x="457200" y="361950"/>
            <a:ext cx="8077200" cy="857250"/>
          </a:xfrm>
        </p:spPr>
        <p:txBody>
          <a:bodyPr/>
          <a:lstStyle/>
          <a:p>
            <a:pPr algn="ctr"/>
            <a:r>
              <a:rPr lang="en-AU" dirty="0">
                <a:solidFill>
                  <a:schemeClr val="accent3"/>
                </a:solidFill>
                <a:latin typeface="Open Sans"/>
                <a:cs typeface="Open Sans"/>
              </a:rPr>
              <a:t>PSMA Defined</a:t>
            </a:r>
          </a:p>
        </p:txBody>
      </p:sp>
      <p:sp>
        <p:nvSpPr>
          <p:cNvPr id="3" name="Content Placeholder 2">
            <a:extLst>
              <a:ext uri="{FF2B5EF4-FFF2-40B4-BE49-F238E27FC236}">
                <a16:creationId xmlns:a16="http://schemas.microsoft.com/office/drawing/2014/main" id="{A2FF198E-BEC7-4039-B72C-27E05EB62EA8}"/>
              </a:ext>
            </a:extLst>
          </p:cNvPr>
          <p:cNvSpPr>
            <a:spLocks noGrp="1"/>
          </p:cNvSpPr>
          <p:nvPr>
            <p:ph idx="1"/>
          </p:nvPr>
        </p:nvSpPr>
        <p:spPr/>
        <p:txBody>
          <a:bodyPr/>
          <a:lstStyle/>
          <a:p>
            <a:endParaRPr lang="en-AU" dirty="0"/>
          </a:p>
          <a:p>
            <a:r>
              <a:rPr lang="en-AU" dirty="0">
                <a:solidFill>
                  <a:schemeClr val="tx1">
                    <a:lumMod val="75000"/>
                    <a:lumOff val="25000"/>
                  </a:schemeClr>
                </a:solidFill>
                <a:latin typeface="+mn-lt"/>
              </a:rPr>
              <a:t>… </a:t>
            </a:r>
            <a:r>
              <a:rPr lang="en-AU" i="1" dirty="0">
                <a:solidFill>
                  <a:schemeClr val="tx1">
                    <a:lumMod val="75000"/>
                    <a:lumOff val="25000"/>
                  </a:schemeClr>
                </a:solidFill>
                <a:latin typeface="+mn-lt"/>
              </a:rPr>
              <a:t>a sequence of Shared Medical Appointments in a semi-structured form providing discrete educational input relating to a specific topic</a:t>
            </a:r>
            <a:r>
              <a:rPr lang="en-AU" dirty="0">
                <a:solidFill>
                  <a:schemeClr val="tx1">
                    <a:lumMod val="75000"/>
                    <a:lumOff val="25000"/>
                  </a:schemeClr>
                </a:solidFill>
                <a:latin typeface="+mn-lt"/>
              </a:rPr>
              <a:t> (Egger &amp; Stevens 2017).</a:t>
            </a:r>
          </a:p>
          <a:p>
            <a:endParaRPr lang="en-AU" dirty="0">
              <a:latin typeface="+mn-lt"/>
            </a:endParaRPr>
          </a:p>
          <a:p>
            <a:pPr algn="ctr"/>
            <a:endParaRPr lang="en-AU" dirty="0"/>
          </a:p>
        </p:txBody>
      </p:sp>
    </p:spTree>
    <p:extLst>
      <p:ext uri="{BB962C8B-B14F-4D97-AF65-F5344CB8AC3E}">
        <p14:creationId xmlns:p14="http://schemas.microsoft.com/office/powerpoint/2010/main" val="22208167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1E8B-F070-4AE0-A15C-B934132C5FC5}"/>
              </a:ext>
            </a:extLst>
          </p:cNvPr>
          <p:cNvSpPr>
            <a:spLocks noGrp="1"/>
          </p:cNvSpPr>
          <p:nvPr>
            <p:ph type="ctrTitle"/>
          </p:nvPr>
        </p:nvSpPr>
        <p:spPr>
          <a:xfrm>
            <a:off x="457200" y="841772"/>
            <a:ext cx="8092440" cy="1790700"/>
          </a:xfrm>
        </p:spPr>
        <p:txBody>
          <a:bodyPr>
            <a:normAutofit/>
          </a:bodyPr>
          <a:lstStyle/>
          <a:p>
            <a:r>
              <a:rPr lang="en-AU" sz="4000" dirty="0">
                <a:solidFill>
                  <a:schemeClr val="accent3"/>
                </a:solidFill>
                <a:latin typeface="Open Sans"/>
                <a:cs typeface="Open Sans"/>
              </a:rPr>
              <a:t>SMA + Specific program = PSMA</a:t>
            </a:r>
          </a:p>
        </p:txBody>
      </p:sp>
    </p:spTree>
    <p:extLst>
      <p:ext uri="{BB962C8B-B14F-4D97-AF65-F5344CB8AC3E}">
        <p14:creationId xmlns:p14="http://schemas.microsoft.com/office/powerpoint/2010/main" val="1133167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5CBCB-D460-44CA-85BA-94366D9F2652}"/>
              </a:ext>
            </a:extLst>
          </p:cNvPr>
          <p:cNvSpPr>
            <a:spLocks noGrp="1"/>
          </p:cNvSpPr>
          <p:nvPr>
            <p:ph type="title"/>
          </p:nvPr>
        </p:nvSpPr>
        <p:spPr>
          <a:xfrm>
            <a:off x="762000" y="340060"/>
            <a:ext cx="8077200" cy="857250"/>
          </a:xfrm>
        </p:spPr>
        <p:txBody>
          <a:bodyPr/>
          <a:lstStyle/>
          <a:p>
            <a:pPr algn="ctr"/>
            <a:r>
              <a:rPr lang="en-AU" dirty="0">
                <a:solidFill>
                  <a:srgbClr val="9BBB59"/>
                </a:solidFill>
                <a:latin typeface="Open Sans"/>
                <a:cs typeface="Open Sans"/>
              </a:rPr>
              <a:t>PROGRAMS UNDER CONSTRUCTION</a:t>
            </a:r>
            <a:br>
              <a:rPr lang="en-AU" dirty="0">
                <a:solidFill>
                  <a:srgbClr val="9BBB59"/>
                </a:solidFill>
                <a:latin typeface="Open Sans"/>
                <a:cs typeface="Open Sans"/>
              </a:rPr>
            </a:br>
            <a:r>
              <a:rPr lang="en-AU" sz="1800" dirty="0">
                <a:solidFill>
                  <a:srgbClr val="9BBB59"/>
                </a:solidFill>
                <a:latin typeface="Open Sans"/>
                <a:cs typeface="Open Sans"/>
              </a:rPr>
              <a:t>Facilitator Training and Patient Programs</a:t>
            </a:r>
          </a:p>
        </p:txBody>
      </p:sp>
      <p:sp>
        <p:nvSpPr>
          <p:cNvPr id="3" name="Content Placeholder 2">
            <a:extLst>
              <a:ext uri="{FF2B5EF4-FFF2-40B4-BE49-F238E27FC236}">
                <a16:creationId xmlns:a16="http://schemas.microsoft.com/office/drawing/2014/main" id="{AAB4B407-90DA-46C0-BA69-BEC18079C892}"/>
              </a:ext>
            </a:extLst>
          </p:cNvPr>
          <p:cNvSpPr>
            <a:spLocks noGrp="1"/>
          </p:cNvSpPr>
          <p:nvPr>
            <p:ph idx="1"/>
          </p:nvPr>
        </p:nvSpPr>
        <p:spPr>
          <a:xfrm>
            <a:off x="762000" y="1276350"/>
            <a:ext cx="8077200" cy="3223022"/>
          </a:xfrm>
        </p:spPr>
        <p:txBody>
          <a:bodyPr>
            <a:normAutofit fontScale="92500" lnSpcReduction="10000"/>
          </a:bodyPr>
          <a:lstStyle/>
          <a:p>
            <a:r>
              <a:rPr lang="en-AU" sz="2200" dirty="0">
                <a:solidFill>
                  <a:schemeClr val="tx1">
                    <a:lumMod val="75000"/>
                    <a:lumOff val="25000"/>
                  </a:schemeClr>
                </a:solidFill>
                <a:latin typeface="Open Sans"/>
                <a:cs typeface="Open Sans"/>
              </a:rPr>
              <a:t>Weight Control  </a:t>
            </a:r>
            <a:r>
              <a:rPr lang="en-AU" sz="2200" dirty="0">
                <a:solidFill>
                  <a:schemeClr val="tx1">
                    <a:lumMod val="75000"/>
                    <a:lumOff val="25000"/>
                  </a:schemeClr>
                </a:solidFill>
                <a:latin typeface="Open Sans"/>
                <a:cs typeface="Open Sans"/>
                <a:hlinkClick r:id="rId2"/>
              </a:rPr>
              <a:t>https://lifestylemedicineprograms.com/</a:t>
            </a:r>
            <a:endParaRPr lang="en-AU" sz="2200" dirty="0">
              <a:solidFill>
                <a:schemeClr val="tx1">
                  <a:lumMod val="75000"/>
                  <a:lumOff val="25000"/>
                </a:schemeClr>
              </a:solidFill>
              <a:latin typeface="Open Sans"/>
              <a:cs typeface="Open Sans"/>
            </a:endParaRPr>
          </a:p>
          <a:p>
            <a:r>
              <a:rPr lang="en-AU" sz="2200" dirty="0">
                <a:solidFill>
                  <a:schemeClr val="tx1">
                    <a:lumMod val="75000"/>
                    <a:lumOff val="25000"/>
                  </a:schemeClr>
                </a:solidFill>
                <a:latin typeface="Open Sans"/>
                <a:cs typeface="Open Sans"/>
              </a:rPr>
              <a:t>Chronic Pain</a:t>
            </a:r>
          </a:p>
          <a:p>
            <a:r>
              <a:rPr lang="en-AU" sz="2200" dirty="0">
                <a:solidFill>
                  <a:schemeClr val="tx1">
                    <a:lumMod val="75000"/>
                    <a:lumOff val="25000"/>
                  </a:schemeClr>
                </a:solidFill>
                <a:latin typeface="Open Sans"/>
                <a:cs typeface="Open Sans"/>
              </a:rPr>
              <a:t>Smoking Cessation</a:t>
            </a:r>
          </a:p>
          <a:p>
            <a:r>
              <a:rPr lang="en-AU" sz="2200" dirty="0">
                <a:solidFill>
                  <a:schemeClr val="tx1">
                    <a:lumMod val="75000"/>
                    <a:lumOff val="25000"/>
                  </a:schemeClr>
                </a:solidFill>
                <a:latin typeface="Open Sans"/>
                <a:cs typeface="Open Sans"/>
              </a:rPr>
              <a:t>Type 2 Diabetes</a:t>
            </a:r>
          </a:p>
          <a:p>
            <a:r>
              <a:rPr lang="en-AU" sz="2200" dirty="0">
                <a:solidFill>
                  <a:schemeClr val="tx1">
                    <a:lumMod val="75000"/>
                    <a:lumOff val="25000"/>
                  </a:schemeClr>
                </a:solidFill>
                <a:latin typeface="Open Sans"/>
                <a:cs typeface="Open Sans"/>
              </a:rPr>
              <a:t>Stress, Anxiety and Depression</a:t>
            </a:r>
          </a:p>
          <a:p>
            <a:r>
              <a:rPr lang="en-AU" sz="2200" dirty="0">
                <a:solidFill>
                  <a:schemeClr val="tx1">
                    <a:lumMod val="75000"/>
                    <a:lumOff val="25000"/>
                  </a:schemeClr>
                </a:solidFill>
                <a:latin typeface="Open Sans"/>
                <a:cs typeface="Open Sans"/>
              </a:rPr>
              <a:t>Mothers and Unsettled Babies</a:t>
            </a:r>
          </a:p>
          <a:p>
            <a:r>
              <a:rPr lang="en-AU" sz="2200" dirty="0">
                <a:solidFill>
                  <a:schemeClr val="tx1">
                    <a:lumMod val="75000"/>
                    <a:lumOff val="25000"/>
                  </a:schemeClr>
                </a:solidFill>
                <a:latin typeface="Open Sans"/>
                <a:cs typeface="Open Sans"/>
              </a:rPr>
              <a:t>Indigenous Health</a:t>
            </a:r>
          </a:p>
          <a:p>
            <a:r>
              <a:rPr lang="en-AU" sz="2200" dirty="0">
                <a:solidFill>
                  <a:schemeClr val="tx1">
                    <a:lumMod val="75000"/>
                    <a:lumOff val="25000"/>
                  </a:schemeClr>
                </a:solidFill>
                <a:latin typeface="Open Sans"/>
                <a:cs typeface="Open Sans"/>
              </a:rPr>
              <a:t>Cancer Survivors</a:t>
            </a:r>
          </a:p>
          <a:p>
            <a:r>
              <a:rPr lang="en-AU" sz="2200" dirty="0">
                <a:solidFill>
                  <a:schemeClr val="tx1">
                    <a:lumMod val="75000"/>
                    <a:lumOff val="25000"/>
                  </a:schemeClr>
                </a:solidFill>
                <a:latin typeface="Open Sans"/>
                <a:cs typeface="Open Sans"/>
              </a:rPr>
              <a:t>Primary care Cardiac Rehab</a:t>
            </a:r>
          </a:p>
          <a:p>
            <a:endParaRPr lang="en-AU" dirty="0"/>
          </a:p>
          <a:p>
            <a:endParaRPr lang="en-AU" dirty="0"/>
          </a:p>
          <a:p>
            <a:endParaRPr lang="en-AU" dirty="0"/>
          </a:p>
        </p:txBody>
      </p:sp>
    </p:spTree>
    <p:extLst>
      <p:ext uri="{BB962C8B-B14F-4D97-AF65-F5344CB8AC3E}">
        <p14:creationId xmlns:p14="http://schemas.microsoft.com/office/powerpoint/2010/main" val="18378069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E36DE-2C92-4925-8BD6-DCC06BFE99BD}"/>
              </a:ext>
            </a:extLst>
          </p:cNvPr>
          <p:cNvSpPr>
            <a:spLocks noGrp="1"/>
          </p:cNvSpPr>
          <p:nvPr>
            <p:ph type="ctrTitle"/>
          </p:nvPr>
        </p:nvSpPr>
        <p:spPr>
          <a:xfrm>
            <a:off x="685800" y="666750"/>
            <a:ext cx="7772400" cy="1790700"/>
          </a:xfrm>
        </p:spPr>
        <p:txBody>
          <a:bodyPr/>
          <a:lstStyle/>
          <a:p>
            <a:r>
              <a:rPr lang="en-AU" dirty="0">
                <a:solidFill>
                  <a:schemeClr val="accent3"/>
                </a:solidFill>
                <a:latin typeface="+mn-lt"/>
                <a:cs typeface="Open Sans"/>
              </a:rPr>
              <a:t>PSMA: Weight Control</a:t>
            </a:r>
          </a:p>
        </p:txBody>
      </p:sp>
      <p:sp>
        <p:nvSpPr>
          <p:cNvPr id="3" name="Subtitle 2">
            <a:extLst>
              <a:ext uri="{FF2B5EF4-FFF2-40B4-BE49-F238E27FC236}">
                <a16:creationId xmlns:a16="http://schemas.microsoft.com/office/drawing/2014/main" id="{8BCD208D-F380-48B8-8F9D-3B08296D90C3}"/>
              </a:ext>
            </a:extLst>
          </p:cNvPr>
          <p:cNvSpPr>
            <a:spLocks noGrp="1"/>
          </p:cNvSpPr>
          <p:nvPr>
            <p:ph type="subTitle" idx="1"/>
          </p:nvPr>
        </p:nvSpPr>
        <p:spPr>
          <a:xfrm>
            <a:off x="1143000" y="2571750"/>
            <a:ext cx="6858000" cy="1241822"/>
          </a:xfrm>
        </p:spPr>
        <p:txBody>
          <a:bodyPr>
            <a:normAutofit/>
          </a:bodyPr>
          <a:lstStyle/>
          <a:p>
            <a:r>
              <a:rPr lang="en-AU" sz="3200" dirty="0">
                <a:solidFill>
                  <a:schemeClr val="tx1">
                    <a:lumMod val="75000"/>
                    <a:lumOff val="25000"/>
                  </a:schemeClr>
                </a:solidFill>
                <a:latin typeface="+mn-lt"/>
              </a:rPr>
              <a:t>An Example</a:t>
            </a:r>
          </a:p>
        </p:txBody>
      </p:sp>
    </p:spTree>
    <p:extLst>
      <p:ext uri="{BB962C8B-B14F-4D97-AF65-F5344CB8AC3E}">
        <p14:creationId xmlns:p14="http://schemas.microsoft.com/office/powerpoint/2010/main" val="586455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in a room&#10;&#10;Description generated with very high confidence">
            <a:extLst>
              <a:ext uri="{FF2B5EF4-FFF2-40B4-BE49-F238E27FC236}">
                <a16:creationId xmlns:a16="http://schemas.microsoft.com/office/drawing/2014/main" id="{57879055-CC77-47F9-9AD3-EB50EC5867A1}"/>
              </a:ext>
            </a:extLst>
          </p:cNvPr>
          <p:cNvPicPr>
            <a:picLocks noChangeAspect="1"/>
          </p:cNvPicPr>
          <p:nvPr/>
        </p:nvPicPr>
        <p:blipFill rotWithShape="1">
          <a:blip r:embed="rId2">
            <a:alphaModFix amt="50000"/>
            <a:extLst/>
          </a:blip>
          <a:srcRect t="17298" b="7702"/>
          <a:stretch/>
        </p:blipFill>
        <p:spPr>
          <a:xfrm>
            <a:off x="20" y="10"/>
            <a:ext cx="9143980" cy="5143490"/>
          </a:xfrm>
          <a:prstGeom prst="rect">
            <a:avLst/>
          </a:prstGeom>
        </p:spPr>
      </p:pic>
      <p:sp>
        <p:nvSpPr>
          <p:cNvPr id="2" name="Title 1">
            <a:extLst>
              <a:ext uri="{FF2B5EF4-FFF2-40B4-BE49-F238E27FC236}">
                <a16:creationId xmlns:a16="http://schemas.microsoft.com/office/drawing/2014/main" id="{4B29FE91-3706-48EB-B162-ECA61E07B2B7}"/>
              </a:ext>
            </a:extLst>
          </p:cNvPr>
          <p:cNvSpPr>
            <a:spLocks noGrp="1"/>
          </p:cNvSpPr>
          <p:nvPr>
            <p:ph type="ctrTitle"/>
          </p:nvPr>
        </p:nvSpPr>
        <p:spPr>
          <a:xfrm>
            <a:off x="1143000" y="841771"/>
            <a:ext cx="6858000" cy="2175389"/>
          </a:xfrm>
        </p:spPr>
        <p:txBody>
          <a:bodyPr>
            <a:normAutofit/>
          </a:bodyPr>
          <a:lstStyle/>
          <a:p>
            <a:r>
              <a:rPr lang="en-AU" dirty="0">
                <a:solidFill>
                  <a:srgbClr val="FFFFFF"/>
                </a:solidFill>
                <a:latin typeface="Open Sans"/>
                <a:cs typeface="Open Sans"/>
              </a:rPr>
              <a:t>Session 3: DOING IT</a:t>
            </a:r>
          </a:p>
        </p:txBody>
      </p:sp>
    </p:spTree>
    <p:extLst>
      <p:ext uri="{BB962C8B-B14F-4D97-AF65-F5344CB8AC3E}">
        <p14:creationId xmlns:p14="http://schemas.microsoft.com/office/powerpoint/2010/main" val="163706741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8"/>
            <a:ext cx="6172200" cy="1069628"/>
          </a:xfrm>
        </p:spPr>
        <p:txBody>
          <a:bodyPr>
            <a:normAutofit fontScale="90000"/>
          </a:bodyPr>
          <a:lstStyle/>
          <a:p>
            <a:pPr algn="ctr"/>
            <a:r>
              <a:rPr lang="en-AU" dirty="0">
                <a:solidFill>
                  <a:schemeClr val="accent3"/>
                </a:solidFill>
                <a:latin typeface="Open Sans"/>
                <a:cs typeface="Open Sans"/>
              </a:rPr>
              <a:t>SMA + Weight Control Program</a:t>
            </a:r>
            <a:br>
              <a:rPr lang="en-AU" dirty="0">
                <a:solidFill>
                  <a:schemeClr val="accent3"/>
                </a:solidFill>
                <a:latin typeface="Open Sans"/>
                <a:cs typeface="Open Sans"/>
              </a:rPr>
            </a:br>
            <a:r>
              <a:rPr lang="en-AU" dirty="0">
                <a:solidFill>
                  <a:schemeClr val="accent3"/>
                </a:solidFill>
                <a:latin typeface="Open Sans"/>
                <a:cs typeface="Open Sans"/>
              </a:rPr>
              <a:t>= </a:t>
            </a:r>
            <a:br>
              <a:rPr lang="en-AU" dirty="0">
                <a:solidFill>
                  <a:schemeClr val="accent3"/>
                </a:solidFill>
                <a:latin typeface="Open Sans"/>
                <a:cs typeface="Open Sans"/>
              </a:rPr>
            </a:br>
            <a:r>
              <a:rPr lang="en-AU" dirty="0">
                <a:solidFill>
                  <a:schemeClr val="accent3"/>
                </a:solidFill>
                <a:latin typeface="Open Sans"/>
                <a:cs typeface="Open Sans"/>
              </a:rPr>
              <a:t>Happier  &amp; Healthier Life </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9802" y="1394364"/>
            <a:ext cx="3942438" cy="3227076"/>
          </a:xfrm>
        </p:spPr>
      </p:pic>
    </p:spTree>
    <p:extLst>
      <p:ext uri="{BB962C8B-B14F-4D97-AF65-F5344CB8AC3E}">
        <p14:creationId xmlns:p14="http://schemas.microsoft.com/office/powerpoint/2010/main" val="10167603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425932">
            <a:off x="2769258" y="389930"/>
            <a:ext cx="3753388" cy="4395414"/>
          </a:xfrm>
          <a:prstGeom prst="rect">
            <a:avLst/>
          </a:prstGeom>
        </p:spPr>
      </p:pic>
      <p:sp>
        <p:nvSpPr>
          <p:cNvPr id="5" name="TextBox 4"/>
          <p:cNvSpPr txBox="1"/>
          <p:nvPr/>
        </p:nvSpPr>
        <p:spPr>
          <a:xfrm>
            <a:off x="2158226" y="1674811"/>
            <a:ext cx="3171061" cy="415498"/>
          </a:xfrm>
          <a:prstGeom prst="rect">
            <a:avLst/>
          </a:prstGeom>
          <a:solidFill>
            <a:schemeClr val="bg1"/>
          </a:solidFill>
        </p:spPr>
        <p:txBody>
          <a:bodyPr wrap="none" rtlCol="0">
            <a:spAutoFit/>
          </a:bodyPr>
          <a:lstStyle/>
          <a:p>
            <a:r>
              <a:rPr lang="en-US" sz="1050"/>
              <a:t>“Overall, the evidence suggests that obesity treatment</a:t>
            </a:r>
          </a:p>
          <a:p>
            <a:r>
              <a:rPr lang="en-US" sz="1050"/>
              <a:t>delivered in primary care has limited effectiveness.”</a:t>
            </a:r>
          </a:p>
        </p:txBody>
      </p:sp>
      <p:sp>
        <p:nvSpPr>
          <p:cNvPr id="6" name="TextBox 5"/>
          <p:cNvSpPr txBox="1"/>
          <p:nvPr/>
        </p:nvSpPr>
        <p:spPr>
          <a:xfrm>
            <a:off x="2245923" y="3925338"/>
            <a:ext cx="3389069" cy="577081"/>
          </a:xfrm>
          <a:prstGeom prst="rect">
            <a:avLst/>
          </a:prstGeom>
          <a:solidFill>
            <a:schemeClr val="bg1"/>
          </a:solidFill>
        </p:spPr>
        <p:txBody>
          <a:bodyPr wrap="none" rtlCol="0">
            <a:spAutoFit/>
          </a:bodyPr>
          <a:lstStyle/>
          <a:p>
            <a:r>
              <a:rPr lang="en-US" sz="1050"/>
              <a:t>(but)”….given the influence and reach of primary care </a:t>
            </a:r>
          </a:p>
          <a:p>
            <a:r>
              <a:rPr lang="en-US" sz="1050"/>
              <a:t>providers we cannot afford for them to be sidelined in the </a:t>
            </a:r>
          </a:p>
          <a:p>
            <a:r>
              <a:rPr lang="en-US" sz="1050"/>
              <a:t>treatment of obesity in larger populations.”</a:t>
            </a:r>
          </a:p>
        </p:txBody>
      </p:sp>
      <p:sp>
        <p:nvSpPr>
          <p:cNvPr id="2" name="TextBox 1">
            <a:extLst>
              <a:ext uri="{FF2B5EF4-FFF2-40B4-BE49-F238E27FC236}">
                <a16:creationId xmlns:a16="http://schemas.microsoft.com/office/drawing/2014/main" id="{ED128232-8C56-D642-863F-F29582CAA268}"/>
              </a:ext>
            </a:extLst>
          </p:cNvPr>
          <p:cNvSpPr txBox="1"/>
          <p:nvPr/>
        </p:nvSpPr>
        <p:spPr>
          <a:xfrm>
            <a:off x="6779857" y="4688979"/>
            <a:ext cx="1958934" cy="276999"/>
          </a:xfrm>
          <a:prstGeom prst="rect">
            <a:avLst/>
          </a:prstGeom>
          <a:noFill/>
        </p:spPr>
        <p:txBody>
          <a:bodyPr wrap="none" rtlCol="0">
            <a:spAutoFit/>
          </a:bodyPr>
          <a:lstStyle/>
          <a:p>
            <a:r>
              <a:rPr lang="en-US" sz="1200" dirty="0" err="1"/>
              <a:t>Ard</a:t>
            </a:r>
            <a:r>
              <a:rPr lang="en-US" sz="1200" dirty="0"/>
              <a:t>, J., </a:t>
            </a:r>
            <a:r>
              <a:rPr lang="en-AU" sz="1200" i="1" dirty="0"/>
              <a:t>BMJ</a:t>
            </a:r>
            <a:r>
              <a:rPr lang="en-AU" sz="1200" dirty="0"/>
              <a:t> 2015;350:g7846</a:t>
            </a:r>
            <a:endParaRPr lang="en-US" sz="1200" dirty="0"/>
          </a:p>
        </p:txBody>
      </p:sp>
    </p:spTree>
    <p:extLst>
      <p:ext uri="{BB962C8B-B14F-4D97-AF65-F5344CB8AC3E}">
        <p14:creationId xmlns:p14="http://schemas.microsoft.com/office/powerpoint/2010/main" val="17213483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AF6D6-2428-4242-979A-02994CBA0238}"/>
              </a:ext>
            </a:extLst>
          </p:cNvPr>
          <p:cNvSpPr>
            <a:spLocks noGrp="1"/>
          </p:cNvSpPr>
          <p:nvPr>
            <p:ph type="title"/>
          </p:nvPr>
        </p:nvSpPr>
        <p:spPr>
          <a:xfrm>
            <a:off x="762000" y="514350"/>
            <a:ext cx="8077200" cy="685800"/>
          </a:xfrm>
        </p:spPr>
        <p:txBody>
          <a:bodyPr>
            <a:normAutofit fontScale="90000"/>
          </a:bodyPr>
          <a:lstStyle/>
          <a:p>
            <a:pPr algn="ctr"/>
            <a:r>
              <a:rPr lang="en-US" dirty="0">
                <a:solidFill>
                  <a:srgbClr val="9BBB59"/>
                </a:solidFill>
                <a:latin typeface="Open Sans"/>
                <a:cs typeface="Open Sans"/>
              </a:rPr>
              <a:t>Potential cost effectiveness</a:t>
            </a:r>
            <a:br>
              <a:rPr lang="en-US" b="1" dirty="0">
                <a:solidFill>
                  <a:schemeClr val="accent1"/>
                </a:solidFill>
              </a:rPr>
            </a:br>
            <a:endParaRPr lang="en-AU" dirty="0">
              <a:solidFill>
                <a:schemeClr val="accent1"/>
              </a:solidFill>
            </a:endParaRPr>
          </a:p>
        </p:txBody>
      </p:sp>
      <p:sp>
        <p:nvSpPr>
          <p:cNvPr id="3" name="Content Placeholder 2">
            <a:extLst>
              <a:ext uri="{FF2B5EF4-FFF2-40B4-BE49-F238E27FC236}">
                <a16:creationId xmlns:a16="http://schemas.microsoft.com/office/drawing/2014/main" id="{D9948767-EE9F-4A4F-B778-5D36B36D2218}"/>
              </a:ext>
            </a:extLst>
          </p:cNvPr>
          <p:cNvSpPr>
            <a:spLocks noGrp="1"/>
          </p:cNvSpPr>
          <p:nvPr>
            <p:ph idx="1"/>
          </p:nvPr>
        </p:nvSpPr>
        <p:spPr/>
        <p:txBody>
          <a:bodyPr>
            <a:normAutofit fontScale="92500" lnSpcReduction="20000"/>
          </a:bodyPr>
          <a:lstStyle/>
          <a:p>
            <a:pPr marL="0" indent="0">
              <a:buNone/>
            </a:pPr>
            <a:r>
              <a:rPr lang="en-US" dirty="0">
                <a:solidFill>
                  <a:schemeClr val="tx1">
                    <a:lumMod val="75000"/>
                    <a:lumOff val="25000"/>
                  </a:schemeClr>
                </a:solidFill>
                <a:latin typeface="Open Sans"/>
                <a:cs typeface="Open Sans"/>
              </a:rPr>
              <a:t> In one systematic review: </a:t>
            </a:r>
          </a:p>
          <a:p>
            <a:pPr marL="0" indent="0">
              <a:buNone/>
            </a:pPr>
            <a:r>
              <a:rPr lang="en-US" dirty="0">
                <a:solidFill>
                  <a:schemeClr val="tx1">
                    <a:lumMod val="75000"/>
                    <a:lumOff val="25000"/>
                  </a:schemeClr>
                </a:solidFill>
                <a:latin typeface="Open Sans"/>
                <a:cs typeface="Open Sans"/>
              </a:rPr>
              <a:t>11-26 visits over 1 year  lead to; </a:t>
            </a:r>
          </a:p>
          <a:p>
            <a:pPr marL="0" indent="0">
              <a:buNone/>
            </a:pPr>
            <a:r>
              <a:rPr lang="en-US" dirty="0">
                <a:solidFill>
                  <a:schemeClr val="tx1">
                    <a:lumMod val="75000"/>
                    <a:lumOff val="25000"/>
                  </a:schemeClr>
                </a:solidFill>
                <a:latin typeface="Open Sans"/>
                <a:cs typeface="Open Sans"/>
              </a:rPr>
              <a:t>4-7kg more weight loss than controls after 1 year (</a:t>
            </a:r>
            <a:r>
              <a:rPr lang="en-US" dirty="0" err="1">
                <a:solidFill>
                  <a:schemeClr val="tx1">
                    <a:lumMod val="75000"/>
                    <a:lumOff val="25000"/>
                  </a:schemeClr>
                </a:solidFill>
                <a:latin typeface="Open Sans"/>
                <a:cs typeface="Open Sans"/>
              </a:rPr>
              <a:t>Ard</a:t>
            </a:r>
            <a:r>
              <a:rPr lang="en-US" dirty="0">
                <a:solidFill>
                  <a:schemeClr val="tx1">
                    <a:lumMod val="75000"/>
                    <a:lumOff val="25000"/>
                  </a:schemeClr>
                </a:solidFill>
                <a:latin typeface="Open Sans"/>
                <a:cs typeface="Open Sans"/>
              </a:rPr>
              <a:t> et al., 2015)</a:t>
            </a:r>
          </a:p>
          <a:p>
            <a:pPr marL="0" indent="0">
              <a:buNone/>
            </a:pPr>
            <a:endParaRPr lang="en-US" dirty="0">
              <a:solidFill>
                <a:schemeClr val="tx1">
                  <a:lumMod val="75000"/>
                  <a:lumOff val="25000"/>
                </a:schemeClr>
              </a:solidFill>
              <a:latin typeface="Open Sans"/>
              <a:cs typeface="Open Sans"/>
            </a:endParaRPr>
          </a:p>
          <a:p>
            <a:pPr lvl="1"/>
            <a:r>
              <a:rPr lang="en-US" i="1" u="sng" dirty="0">
                <a:solidFill>
                  <a:schemeClr val="tx1">
                    <a:lumMod val="75000"/>
                    <a:lumOff val="25000"/>
                  </a:schemeClr>
                </a:solidFill>
                <a:latin typeface="Open Sans"/>
                <a:cs typeface="Open Sans"/>
              </a:rPr>
              <a:t>If the same result can be achieved </a:t>
            </a:r>
            <a:r>
              <a:rPr lang="en-US" dirty="0">
                <a:solidFill>
                  <a:schemeClr val="tx1">
                    <a:lumMod val="75000"/>
                    <a:lumOff val="25000"/>
                  </a:schemeClr>
                </a:solidFill>
                <a:latin typeface="Open Sans"/>
                <a:cs typeface="Open Sans"/>
              </a:rPr>
              <a:t>using 8 PSMA sessions (10 patients/session)</a:t>
            </a:r>
          </a:p>
          <a:p>
            <a:pPr lvl="1"/>
            <a:r>
              <a:rPr lang="en-US" dirty="0">
                <a:solidFill>
                  <a:schemeClr val="tx1">
                    <a:lumMod val="75000"/>
                    <a:lumOff val="25000"/>
                  </a:schemeClr>
                </a:solidFill>
                <a:latin typeface="Open Sans"/>
                <a:cs typeface="Open Sans"/>
              </a:rPr>
              <a:t> would save the GP 37 hours of his/her time</a:t>
            </a:r>
          </a:p>
          <a:p>
            <a:pPr lvl="1"/>
            <a:r>
              <a:rPr lang="en-US" dirty="0">
                <a:solidFill>
                  <a:schemeClr val="tx1">
                    <a:lumMod val="75000"/>
                    <a:lumOff val="25000"/>
                  </a:schemeClr>
                </a:solidFill>
                <a:latin typeface="Open Sans"/>
                <a:cs typeface="Open Sans"/>
              </a:rPr>
              <a:t>AND</a:t>
            </a:r>
          </a:p>
          <a:p>
            <a:pPr lvl="1"/>
            <a:r>
              <a:rPr lang="en-US" dirty="0">
                <a:solidFill>
                  <a:schemeClr val="tx1">
                    <a:lumMod val="75000"/>
                    <a:lumOff val="25000"/>
                  </a:schemeClr>
                </a:solidFill>
                <a:latin typeface="Open Sans"/>
                <a:cs typeface="Open Sans"/>
              </a:rPr>
              <a:t>the patient would have twice as long with the doctor </a:t>
            </a:r>
            <a:r>
              <a:rPr lang="en-US" u="sng" dirty="0">
                <a:solidFill>
                  <a:schemeClr val="tx1">
                    <a:lumMod val="75000"/>
                    <a:lumOff val="25000"/>
                  </a:schemeClr>
                </a:solidFill>
                <a:latin typeface="Open Sans"/>
                <a:cs typeface="Open Sans"/>
              </a:rPr>
              <a:t>+ peer support </a:t>
            </a:r>
            <a:endParaRPr lang="en-US" dirty="0">
              <a:solidFill>
                <a:schemeClr val="tx1">
                  <a:lumMod val="75000"/>
                  <a:lumOff val="25000"/>
                </a:schemeClr>
              </a:solidFill>
              <a:latin typeface="Open Sans"/>
              <a:cs typeface="Open Sans"/>
            </a:endParaRPr>
          </a:p>
          <a:p>
            <a:pPr marL="0" indent="0">
              <a:buNone/>
            </a:pPr>
            <a:endParaRPr lang="en-US" dirty="0"/>
          </a:p>
          <a:p>
            <a:pPr marL="0" indent="0">
              <a:buNone/>
            </a:pPr>
            <a:endParaRPr lang="en-US" dirty="0"/>
          </a:p>
          <a:p>
            <a:endParaRPr lang="en-AU" dirty="0"/>
          </a:p>
        </p:txBody>
      </p:sp>
      <p:sp>
        <p:nvSpPr>
          <p:cNvPr id="4" name="TextBox 3">
            <a:extLst>
              <a:ext uri="{FF2B5EF4-FFF2-40B4-BE49-F238E27FC236}">
                <a16:creationId xmlns:a16="http://schemas.microsoft.com/office/drawing/2014/main" id="{D2B1FA0D-3F58-9544-9274-CD3708A1433A}"/>
              </a:ext>
            </a:extLst>
          </p:cNvPr>
          <p:cNvSpPr txBox="1"/>
          <p:nvPr/>
        </p:nvSpPr>
        <p:spPr>
          <a:xfrm>
            <a:off x="361430" y="4475261"/>
            <a:ext cx="8477770" cy="307777"/>
          </a:xfrm>
          <a:prstGeom prst="rect">
            <a:avLst/>
          </a:prstGeom>
          <a:noFill/>
        </p:spPr>
        <p:txBody>
          <a:bodyPr wrap="none" rtlCol="0">
            <a:spAutoFit/>
          </a:bodyPr>
          <a:lstStyle/>
          <a:p>
            <a:r>
              <a:rPr lang="en-US" dirty="0"/>
              <a:t>* Therefore: SMAs (for weight control) are 75% more cost-effective and 85%  more time-effective as 1:1 consulting</a:t>
            </a:r>
          </a:p>
        </p:txBody>
      </p:sp>
    </p:spTree>
    <p:extLst>
      <p:ext uri="{BB962C8B-B14F-4D97-AF65-F5344CB8AC3E}">
        <p14:creationId xmlns:p14="http://schemas.microsoft.com/office/powerpoint/2010/main" val="22034556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AU" dirty="0">
                <a:solidFill>
                  <a:schemeClr val="accent3"/>
                </a:solidFill>
                <a:latin typeface="Open Sans"/>
                <a:cs typeface="Open Sans"/>
              </a:rPr>
              <a:t>Programmed Shared Medical Appointment: Weight Control</a:t>
            </a:r>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3434290" y="1475185"/>
            <a:ext cx="2275421" cy="33944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64191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C8799-FBEA-4EAE-93D9-271EDFA3BE23}"/>
              </a:ext>
            </a:extLst>
          </p:cNvPr>
          <p:cNvSpPr>
            <a:spLocks noGrp="1"/>
          </p:cNvSpPr>
          <p:nvPr>
            <p:ph type="title"/>
          </p:nvPr>
        </p:nvSpPr>
        <p:spPr>
          <a:xfrm>
            <a:off x="533400" y="1200150"/>
            <a:ext cx="8077200" cy="857250"/>
          </a:xfrm>
        </p:spPr>
        <p:txBody>
          <a:bodyPr>
            <a:normAutofit fontScale="90000"/>
          </a:bodyPr>
          <a:lstStyle/>
          <a:p>
            <a:pPr algn="ctr"/>
            <a:r>
              <a:rPr lang="en-AU" dirty="0">
                <a:solidFill>
                  <a:srgbClr val="9BBB59"/>
                </a:solidFill>
                <a:latin typeface="Open Sans"/>
                <a:cs typeface="Open Sans"/>
              </a:rPr>
              <a:t>PSMA: Weight Control </a:t>
            </a:r>
            <a:br>
              <a:rPr lang="en-AU" dirty="0">
                <a:solidFill>
                  <a:srgbClr val="9BBB59"/>
                </a:solidFill>
                <a:latin typeface="Open Sans"/>
                <a:cs typeface="Open Sans"/>
              </a:rPr>
            </a:br>
            <a:r>
              <a:rPr lang="en-AU" dirty="0">
                <a:solidFill>
                  <a:srgbClr val="9BBB59"/>
                </a:solidFill>
                <a:latin typeface="Open Sans"/>
                <a:cs typeface="Open Sans"/>
              </a:rPr>
              <a:t>Video - Milton</a:t>
            </a:r>
          </a:p>
        </p:txBody>
      </p:sp>
      <p:sp>
        <p:nvSpPr>
          <p:cNvPr id="3" name="Content Placeholder 2">
            <a:extLst>
              <a:ext uri="{FF2B5EF4-FFF2-40B4-BE49-F238E27FC236}">
                <a16:creationId xmlns:a16="http://schemas.microsoft.com/office/drawing/2014/main" id="{11350D4E-4749-402D-BE77-BBE8DF4D8758}"/>
              </a:ext>
            </a:extLst>
          </p:cNvPr>
          <p:cNvSpPr>
            <a:spLocks noGrp="1"/>
          </p:cNvSpPr>
          <p:nvPr>
            <p:ph idx="1"/>
          </p:nvPr>
        </p:nvSpPr>
        <p:spPr>
          <a:xfrm>
            <a:off x="533400" y="1885950"/>
            <a:ext cx="8077200" cy="1450640"/>
          </a:xfrm>
        </p:spPr>
        <p:txBody>
          <a:bodyPr/>
          <a:lstStyle/>
          <a:p>
            <a:endParaRPr lang="en-AU" u="sng" dirty="0">
              <a:hlinkClick r:id="rId2"/>
            </a:endParaRPr>
          </a:p>
          <a:p>
            <a:pPr marL="0" indent="0" algn="ctr">
              <a:buNone/>
            </a:pPr>
            <a:r>
              <a:rPr lang="en-AU" u="sng" dirty="0">
                <a:latin typeface="Open Sans"/>
                <a:cs typeface="Open Sans"/>
                <a:hlinkClick r:id="rId2"/>
              </a:rPr>
              <a:t>https://youtu.be/adRTBmEMHUo</a:t>
            </a:r>
            <a:endParaRPr lang="en-AU" dirty="0">
              <a:latin typeface="Open Sans"/>
              <a:cs typeface="Open Sans"/>
            </a:endParaRPr>
          </a:p>
        </p:txBody>
      </p:sp>
    </p:spTree>
    <p:extLst>
      <p:ext uri="{BB962C8B-B14F-4D97-AF65-F5344CB8AC3E}">
        <p14:creationId xmlns:p14="http://schemas.microsoft.com/office/powerpoint/2010/main" val="1714812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D98EB-C639-4D97-B67E-23485864F2EE}"/>
              </a:ext>
            </a:extLst>
          </p:cNvPr>
          <p:cNvSpPr>
            <a:spLocks noGrp="1"/>
          </p:cNvSpPr>
          <p:nvPr>
            <p:ph type="title"/>
          </p:nvPr>
        </p:nvSpPr>
        <p:spPr/>
        <p:txBody>
          <a:bodyPr>
            <a:normAutofit/>
          </a:bodyPr>
          <a:lstStyle/>
          <a:p>
            <a:r>
              <a:rPr lang="en-AU" sz="3000" dirty="0">
                <a:solidFill>
                  <a:srgbClr val="9BBB59"/>
                </a:solidFill>
                <a:latin typeface="Open Sans"/>
                <a:cs typeface="Open Sans"/>
              </a:rPr>
              <a:t>Session 3: Objectives</a:t>
            </a:r>
          </a:p>
        </p:txBody>
      </p:sp>
      <p:sp>
        <p:nvSpPr>
          <p:cNvPr id="3" name="Content Placeholder 2">
            <a:extLst>
              <a:ext uri="{FF2B5EF4-FFF2-40B4-BE49-F238E27FC236}">
                <a16:creationId xmlns:a16="http://schemas.microsoft.com/office/drawing/2014/main" id="{F90CA1C7-CE23-4FE6-AE82-3A054F311E76}"/>
              </a:ext>
            </a:extLst>
          </p:cNvPr>
          <p:cNvSpPr>
            <a:spLocks noGrp="1"/>
          </p:cNvSpPr>
          <p:nvPr>
            <p:ph idx="1"/>
          </p:nvPr>
        </p:nvSpPr>
        <p:spPr/>
        <p:txBody>
          <a:bodyPr/>
          <a:lstStyle/>
          <a:p>
            <a:pPr marL="0" indent="0">
              <a:buNone/>
            </a:pPr>
            <a:r>
              <a:rPr lang="en-AU" dirty="0">
                <a:solidFill>
                  <a:schemeClr val="tx1">
                    <a:lumMod val="75000"/>
                    <a:lumOff val="25000"/>
                  </a:schemeClr>
                </a:solidFill>
                <a:latin typeface="Open Sans"/>
                <a:cs typeface="Open Sans"/>
              </a:rPr>
              <a:t>At the end of this session participants will</a:t>
            </a:r>
            <a:r>
              <a:rPr lang="mr-IN" dirty="0">
                <a:solidFill>
                  <a:schemeClr val="tx1">
                    <a:lumMod val="75000"/>
                    <a:lumOff val="25000"/>
                  </a:schemeClr>
                </a:solidFill>
                <a:latin typeface="Open Sans"/>
                <a:cs typeface="Open Sans"/>
              </a:rPr>
              <a:t>…</a:t>
            </a:r>
            <a:endParaRPr lang="en-AU" dirty="0">
              <a:solidFill>
                <a:schemeClr val="tx1">
                  <a:lumMod val="75000"/>
                  <a:lumOff val="25000"/>
                </a:schemeClr>
              </a:solidFill>
              <a:latin typeface="+mn-lt"/>
            </a:endParaRPr>
          </a:p>
          <a:p>
            <a:r>
              <a:rPr lang="en-AU" dirty="0">
                <a:solidFill>
                  <a:schemeClr val="tx1">
                    <a:lumMod val="75000"/>
                    <a:lumOff val="25000"/>
                  </a:schemeClr>
                </a:solidFill>
                <a:latin typeface="+mn-lt"/>
              </a:rPr>
              <a:t>Experience role playing an SMA</a:t>
            </a:r>
          </a:p>
          <a:p>
            <a:r>
              <a:rPr lang="en-AU" dirty="0">
                <a:solidFill>
                  <a:schemeClr val="tx1">
                    <a:lumMod val="75000"/>
                    <a:lumOff val="25000"/>
                  </a:schemeClr>
                </a:solidFill>
                <a:latin typeface="+mn-lt"/>
              </a:rPr>
              <a:t>Evaluate their role play</a:t>
            </a:r>
          </a:p>
          <a:p>
            <a:r>
              <a:rPr lang="en-AU" dirty="0">
                <a:solidFill>
                  <a:schemeClr val="tx1">
                    <a:lumMod val="75000"/>
                    <a:lumOff val="25000"/>
                  </a:schemeClr>
                </a:solidFill>
                <a:latin typeface="+mn-lt"/>
              </a:rPr>
              <a:t>Explore useful tips to successful SMAs</a:t>
            </a:r>
          </a:p>
          <a:p>
            <a:r>
              <a:rPr lang="en-AU" dirty="0">
                <a:solidFill>
                  <a:schemeClr val="tx1">
                    <a:lumMod val="75000"/>
                    <a:lumOff val="25000"/>
                  </a:schemeClr>
                </a:solidFill>
                <a:latin typeface="+mn-lt"/>
              </a:rPr>
              <a:t>Understand the PSMA</a:t>
            </a:r>
          </a:p>
          <a:p>
            <a:r>
              <a:rPr lang="en-AU" dirty="0">
                <a:solidFill>
                  <a:schemeClr val="tx1">
                    <a:lumMod val="75000"/>
                    <a:lumOff val="25000"/>
                  </a:schemeClr>
                </a:solidFill>
                <a:latin typeface="+mn-lt"/>
              </a:rPr>
              <a:t>Plan setting up an SMA in their practice</a:t>
            </a:r>
          </a:p>
          <a:p>
            <a:endParaRPr lang="en-AU" dirty="0">
              <a:latin typeface="+mn-lt"/>
            </a:endParaRPr>
          </a:p>
          <a:p>
            <a:pPr marL="0" indent="0">
              <a:buNone/>
            </a:pPr>
            <a:endParaRPr lang="en-AU" dirty="0">
              <a:latin typeface="+mn-lt"/>
            </a:endParaRPr>
          </a:p>
        </p:txBody>
      </p:sp>
    </p:spTree>
    <p:extLst>
      <p:ext uri="{BB962C8B-B14F-4D97-AF65-F5344CB8AC3E}">
        <p14:creationId xmlns:p14="http://schemas.microsoft.com/office/powerpoint/2010/main" val="36561441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971550"/>
            <a:ext cx="6266459" cy="1631216"/>
          </a:xfrm>
          <a:prstGeom prst="rect">
            <a:avLst/>
          </a:prstGeom>
          <a:noFill/>
        </p:spPr>
        <p:txBody>
          <a:bodyPr wrap="none" rtlCol="0">
            <a:spAutoFit/>
          </a:bodyPr>
          <a:lstStyle/>
          <a:p>
            <a:endParaRPr lang="en-US" sz="2000" dirty="0">
              <a:solidFill>
                <a:srgbClr val="7F7F7F"/>
              </a:solidFill>
              <a:latin typeface="Open Sans"/>
              <a:cs typeface="Open Sans"/>
            </a:endParaRPr>
          </a:p>
          <a:p>
            <a:r>
              <a:rPr lang="en-US" sz="2000" dirty="0">
                <a:solidFill>
                  <a:srgbClr val="7F7F7F"/>
                </a:solidFill>
                <a:latin typeface="Open Sans"/>
                <a:cs typeface="Open Sans"/>
              </a:rPr>
              <a:t>“..</a:t>
            </a:r>
            <a:r>
              <a:rPr lang="en-US" sz="2000" i="1" dirty="0">
                <a:solidFill>
                  <a:srgbClr val="7F7F7F"/>
                </a:solidFill>
                <a:latin typeface="Open Sans"/>
                <a:cs typeface="Open Sans"/>
              </a:rPr>
              <a:t>individual medical consultations carried out sequentially </a:t>
            </a:r>
          </a:p>
          <a:p>
            <a:r>
              <a:rPr lang="en-US" sz="2000" i="1" dirty="0">
                <a:solidFill>
                  <a:srgbClr val="7F7F7F"/>
                </a:solidFill>
                <a:latin typeface="Open Sans"/>
                <a:cs typeface="Open Sans"/>
              </a:rPr>
              <a:t>with a number of patients, administered by a skilled </a:t>
            </a:r>
          </a:p>
          <a:p>
            <a:r>
              <a:rPr lang="en-US" sz="2000" i="1" dirty="0">
                <a:solidFill>
                  <a:srgbClr val="7F7F7F"/>
                </a:solidFill>
                <a:latin typeface="Open Sans"/>
                <a:cs typeface="Open Sans"/>
              </a:rPr>
              <a:t>Facilitator, with others with similar concerns</a:t>
            </a:r>
            <a:r>
              <a:rPr lang="en-US" sz="2000" dirty="0">
                <a:solidFill>
                  <a:srgbClr val="7F7F7F"/>
                </a:solidFill>
                <a:latin typeface="Open Sans"/>
                <a:cs typeface="Open Sans"/>
              </a:rPr>
              <a:t> </a:t>
            </a:r>
            <a:r>
              <a:rPr lang="en-US" sz="2000" i="1" dirty="0">
                <a:solidFill>
                  <a:srgbClr val="7F7F7F"/>
                </a:solidFill>
                <a:latin typeface="Open Sans"/>
                <a:cs typeface="Open Sans"/>
              </a:rPr>
              <a:t>listening </a:t>
            </a:r>
          </a:p>
          <a:p>
            <a:r>
              <a:rPr lang="en-US" sz="2000" i="1" dirty="0">
                <a:solidFill>
                  <a:srgbClr val="7F7F7F"/>
                </a:solidFill>
                <a:latin typeface="Open Sans"/>
                <a:cs typeface="Open Sans"/>
              </a:rPr>
              <a:t>and contributing. </a:t>
            </a:r>
            <a:r>
              <a:rPr lang="en-US" sz="2000" dirty="0">
                <a:solidFill>
                  <a:srgbClr val="7F7F7F"/>
                </a:solidFill>
                <a:latin typeface="Open Sans"/>
                <a:cs typeface="Open Sans"/>
              </a:rPr>
              <a:t>” </a:t>
            </a:r>
          </a:p>
        </p:txBody>
      </p:sp>
      <p:grpSp>
        <p:nvGrpSpPr>
          <p:cNvPr id="2" name="Group 15"/>
          <p:cNvGrpSpPr/>
          <p:nvPr/>
        </p:nvGrpSpPr>
        <p:grpSpPr>
          <a:xfrm>
            <a:off x="1408545" y="3146162"/>
            <a:ext cx="6363857" cy="1603281"/>
            <a:chOff x="354059" y="4206866"/>
            <a:chExt cx="8485142" cy="2137708"/>
          </a:xfrm>
        </p:grpSpPr>
        <p:sp>
          <p:nvSpPr>
            <p:cNvPr id="7" name="TextBox 6"/>
            <p:cNvSpPr txBox="1"/>
            <p:nvPr/>
          </p:nvSpPr>
          <p:spPr>
            <a:xfrm>
              <a:off x="3496647" y="4730086"/>
              <a:ext cx="1726456" cy="553997"/>
            </a:xfrm>
            <a:prstGeom prst="rect">
              <a:avLst/>
            </a:prstGeom>
            <a:noFill/>
            <a:ln>
              <a:noFill/>
            </a:ln>
          </p:spPr>
          <p:txBody>
            <a:bodyPr wrap="none" rtlCol="0">
              <a:spAutoFit/>
            </a:bodyPr>
            <a:lstStyle/>
            <a:p>
              <a:r>
                <a:rPr lang="en-US" sz="2100" b="1" dirty="0">
                  <a:solidFill>
                    <a:srgbClr val="9BBB59"/>
                  </a:solidFill>
                </a:rPr>
                <a:t>Facilitator</a:t>
              </a:r>
              <a:endParaRPr lang="en-US" sz="1500" dirty="0">
                <a:solidFill>
                  <a:srgbClr val="9BBB59"/>
                </a:solidFill>
              </a:endParaRPr>
            </a:p>
          </p:txBody>
        </p:sp>
        <p:sp>
          <p:nvSpPr>
            <p:cNvPr id="8" name="TextBox 7"/>
            <p:cNvSpPr txBox="1"/>
            <p:nvPr/>
          </p:nvSpPr>
          <p:spPr>
            <a:xfrm>
              <a:off x="5993843" y="4730086"/>
              <a:ext cx="2386294" cy="553997"/>
            </a:xfrm>
            <a:prstGeom prst="rect">
              <a:avLst/>
            </a:prstGeom>
            <a:noFill/>
            <a:ln>
              <a:noFill/>
            </a:ln>
          </p:spPr>
          <p:txBody>
            <a:bodyPr wrap="none" rtlCol="0">
              <a:spAutoFit/>
            </a:bodyPr>
            <a:lstStyle/>
            <a:p>
              <a:r>
                <a:rPr lang="en-US" sz="2100" b="1" dirty="0">
                  <a:solidFill>
                    <a:srgbClr val="9BBB59"/>
                  </a:solidFill>
                </a:rPr>
                <a:t>Practice Nurse</a:t>
              </a:r>
              <a:endParaRPr lang="en-US" sz="1500" dirty="0">
                <a:solidFill>
                  <a:srgbClr val="9BBB59"/>
                </a:solidFill>
              </a:endParaRPr>
            </a:p>
          </p:txBody>
        </p:sp>
        <p:sp>
          <p:nvSpPr>
            <p:cNvPr id="9" name="TextBox 8"/>
            <p:cNvSpPr txBox="1"/>
            <p:nvPr/>
          </p:nvSpPr>
          <p:spPr>
            <a:xfrm>
              <a:off x="1151143" y="4725174"/>
              <a:ext cx="4033962" cy="553997"/>
            </a:xfrm>
            <a:prstGeom prst="rect">
              <a:avLst/>
            </a:prstGeom>
            <a:noFill/>
            <a:ln>
              <a:noFill/>
            </a:ln>
          </p:spPr>
          <p:txBody>
            <a:bodyPr wrap="square" rtlCol="0">
              <a:spAutoFit/>
            </a:bodyPr>
            <a:lstStyle/>
            <a:p>
              <a:r>
                <a:rPr lang="en-US" sz="2100" b="1" dirty="0">
                  <a:solidFill>
                    <a:srgbClr val="9BBB59"/>
                  </a:solidFill>
                </a:rPr>
                <a:t>     Doctor </a:t>
              </a:r>
              <a:endParaRPr lang="en-US" sz="1500" dirty="0">
                <a:solidFill>
                  <a:srgbClr val="9BBB59"/>
                </a:solidFill>
              </a:endParaRPr>
            </a:p>
          </p:txBody>
        </p:sp>
        <p:sp>
          <p:nvSpPr>
            <p:cNvPr id="12" name="TextBox 11"/>
            <p:cNvSpPr txBox="1"/>
            <p:nvPr/>
          </p:nvSpPr>
          <p:spPr>
            <a:xfrm>
              <a:off x="3496647" y="4206866"/>
              <a:ext cx="3411532" cy="553997"/>
            </a:xfrm>
            <a:prstGeom prst="rect">
              <a:avLst/>
            </a:prstGeom>
            <a:noFill/>
            <a:ln>
              <a:noFill/>
            </a:ln>
          </p:spPr>
          <p:txBody>
            <a:bodyPr wrap="none" rtlCol="0">
              <a:spAutoFit/>
            </a:bodyPr>
            <a:lstStyle/>
            <a:p>
              <a:r>
                <a:rPr lang="en-US" sz="2100" b="1" dirty="0">
                  <a:solidFill>
                    <a:srgbClr val="9BBB59"/>
                  </a:solidFill>
                </a:rPr>
                <a:t>SMA TEAM @ 90 min</a:t>
              </a:r>
              <a:endParaRPr lang="en-US" sz="1500" dirty="0">
                <a:solidFill>
                  <a:srgbClr val="9BBB59"/>
                </a:solidFill>
              </a:endParaRPr>
            </a:p>
          </p:txBody>
        </p:sp>
        <p:sp>
          <p:nvSpPr>
            <p:cNvPr id="13" name="TextBox 12"/>
            <p:cNvSpPr txBox="1"/>
            <p:nvPr/>
          </p:nvSpPr>
          <p:spPr>
            <a:xfrm>
              <a:off x="3420447" y="5476817"/>
              <a:ext cx="2100148" cy="553997"/>
            </a:xfrm>
            <a:prstGeom prst="rect">
              <a:avLst/>
            </a:prstGeom>
            <a:noFill/>
            <a:ln>
              <a:noFill/>
            </a:ln>
          </p:spPr>
          <p:txBody>
            <a:bodyPr wrap="none" rtlCol="0">
              <a:spAutoFit/>
            </a:bodyPr>
            <a:lstStyle/>
            <a:p>
              <a:r>
                <a:rPr lang="en-US" sz="2100" b="1" dirty="0">
                  <a:solidFill>
                    <a:schemeClr val="accent3"/>
                  </a:solidFill>
                </a:rPr>
                <a:t>Documenter</a:t>
              </a:r>
              <a:endParaRPr lang="en-US" sz="1500" dirty="0">
                <a:solidFill>
                  <a:schemeClr val="accent3"/>
                </a:solidFill>
              </a:endParaRPr>
            </a:p>
          </p:txBody>
        </p:sp>
        <p:sp>
          <p:nvSpPr>
            <p:cNvPr id="14" name="Oval 13"/>
            <p:cNvSpPr/>
            <p:nvPr/>
          </p:nvSpPr>
          <p:spPr>
            <a:xfrm>
              <a:off x="354059" y="4232266"/>
              <a:ext cx="8485142" cy="2112308"/>
            </a:xfrm>
            <a:prstGeom prst="ellipse">
              <a:avLst/>
            </a:prstGeom>
            <a:noFill/>
            <a:ln w="38100" cap="flat" cmpd="sng" algn="ctr">
              <a:solidFill>
                <a:schemeClr val="accent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sp>
        <p:nvSpPr>
          <p:cNvPr id="15" name="TextBox 14"/>
          <p:cNvSpPr txBox="1"/>
          <p:nvPr/>
        </p:nvSpPr>
        <p:spPr>
          <a:xfrm>
            <a:off x="1066800" y="361950"/>
            <a:ext cx="5364738" cy="830997"/>
          </a:xfrm>
          <a:prstGeom prst="rect">
            <a:avLst/>
          </a:prstGeom>
          <a:noFill/>
        </p:spPr>
        <p:txBody>
          <a:bodyPr wrap="none" rtlCol="0">
            <a:spAutoFit/>
          </a:bodyPr>
          <a:lstStyle/>
          <a:p>
            <a:r>
              <a:rPr lang="en-US" sz="2400" dirty="0">
                <a:solidFill>
                  <a:srgbClr val="9BBB59"/>
                </a:solidFill>
                <a:latin typeface="Open Sans"/>
                <a:cs typeface="Open Sans"/>
              </a:rPr>
              <a:t>Quick revisit:</a:t>
            </a:r>
          </a:p>
          <a:p>
            <a:r>
              <a:rPr lang="en-US" sz="2400" dirty="0">
                <a:solidFill>
                  <a:srgbClr val="9BBB59"/>
                </a:solidFill>
                <a:latin typeface="Open Sans"/>
                <a:cs typeface="Open Sans"/>
              </a:rPr>
              <a:t>Shared Medical Appointments (SMAS)</a:t>
            </a:r>
          </a:p>
        </p:txBody>
      </p:sp>
      <p:sp>
        <p:nvSpPr>
          <p:cNvPr id="16" name="Oval 15"/>
          <p:cNvSpPr/>
          <p:nvPr/>
        </p:nvSpPr>
        <p:spPr>
          <a:xfrm>
            <a:off x="2074730" y="3452981"/>
            <a:ext cx="3075975" cy="727680"/>
          </a:xfrm>
          <a:prstGeom prst="ellipse">
            <a:avLst/>
          </a:prstGeom>
          <a:noFill/>
          <a:ln w="38100" cap="flat" cmpd="sng" algn="ctr">
            <a:solidFill>
              <a:schemeClr val="accent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DEF31918-362C-41EC-AE55-D307DDD4166B}"/>
              </a:ext>
            </a:extLst>
          </p:cNvPr>
          <p:cNvSpPr txBox="1"/>
          <p:nvPr/>
        </p:nvSpPr>
        <p:spPr>
          <a:xfrm rot="20494859">
            <a:off x="1524816" y="3151190"/>
            <a:ext cx="1105688" cy="400110"/>
          </a:xfrm>
          <a:prstGeom prst="rect">
            <a:avLst/>
          </a:prstGeom>
          <a:noFill/>
        </p:spPr>
        <p:txBody>
          <a:bodyPr wrap="square" rtlCol="0">
            <a:spAutoFit/>
          </a:bodyPr>
          <a:lstStyle/>
          <a:p>
            <a:r>
              <a:rPr lang="en-AU" sz="2000" dirty="0">
                <a:solidFill>
                  <a:schemeClr val="accent3">
                    <a:lumMod val="75000"/>
                  </a:schemeClr>
                </a:solidFill>
              </a:rPr>
              <a:t>8-15  pts</a:t>
            </a:r>
          </a:p>
        </p:txBody>
      </p:sp>
    </p:spTree>
    <p:extLst>
      <p:ext uri="{BB962C8B-B14F-4D97-AF65-F5344CB8AC3E}">
        <p14:creationId xmlns:p14="http://schemas.microsoft.com/office/powerpoint/2010/main" val="30948597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1CB7-808E-4FE1-9846-F9400AFB770D}"/>
              </a:ext>
            </a:extLst>
          </p:cNvPr>
          <p:cNvSpPr>
            <a:spLocks noGrp="1"/>
          </p:cNvSpPr>
          <p:nvPr>
            <p:ph type="title"/>
          </p:nvPr>
        </p:nvSpPr>
        <p:spPr>
          <a:xfrm>
            <a:off x="762000" y="30948"/>
            <a:ext cx="8077200" cy="857250"/>
          </a:xfrm>
        </p:spPr>
        <p:txBody>
          <a:bodyPr/>
          <a:lstStyle/>
          <a:p>
            <a:pPr algn="ctr"/>
            <a:r>
              <a:rPr lang="en-AU" dirty="0"/>
              <a:t> </a:t>
            </a:r>
            <a:r>
              <a:rPr lang="en-AU" dirty="0">
                <a:solidFill>
                  <a:schemeClr val="accent3"/>
                </a:solidFill>
                <a:latin typeface="Open Sans"/>
                <a:cs typeface="Open Sans"/>
              </a:rPr>
              <a:t>Role Play Running Sheet</a:t>
            </a:r>
          </a:p>
        </p:txBody>
      </p:sp>
      <p:sp>
        <p:nvSpPr>
          <p:cNvPr id="3" name="Content Placeholder 2">
            <a:extLst>
              <a:ext uri="{FF2B5EF4-FFF2-40B4-BE49-F238E27FC236}">
                <a16:creationId xmlns:a16="http://schemas.microsoft.com/office/drawing/2014/main" id="{BBACC16A-8DA0-4E5A-BF4C-C6257264FB47}"/>
              </a:ext>
            </a:extLst>
          </p:cNvPr>
          <p:cNvSpPr>
            <a:spLocks noGrp="1"/>
          </p:cNvSpPr>
          <p:nvPr>
            <p:ph idx="1"/>
          </p:nvPr>
        </p:nvSpPr>
        <p:spPr>
          <a:xfrm>
            <a:off x="158797" y="895350"/>
            <a:ext cx="8991600" cy="3946190"/>
          </a:xfrm>
        </p:spPr>
        <p:txBody>
          <a:bodyPr>
            <a:normAutofit fontScale="70000" lnSpcReduction="20000"/>
          </a:bodyPr>
          <a:lstStyle/>
          <a:p>
            <a:pPr marL="342900" indent="-342900">
              <a:buAutoNum type="arabicPeriod"/>
            </a:pPr>
            <a:r>
              <a:rPr lang="en-AU" sz="2000" dirty="0">
                <a:latin typeface="Open Sans"/>
                <a:cs typeface="Open Sans"/>
              </a:rPr>
              <a:t>The scenario:  First SMA for non compliant, low literacy, established  T2DM.</a:t>
            </a:r>
          </a:p>
          <a:p>
            <a:pPr marL="342900" indent="-342900">
              <a:buAutoNum type="arabicPeriod"/>
            </a:pPr>
            <a:r>
              <a:rPr lang="en-AU" sz="2000" dirty="0">
                <a:latin typeface="Open Sans"/>
                <a:cs typeface="Open Sans"/>
              </a:rPr>
              <a:t>The roles:  </a:t>
            </a:r>
          </a:p>
          <a:p>
            <a:pPr marL="642939" lvl="1" indent="-342900">
              <a:buAutoNum type="arabicPeriod"/>
            </a:pPr>
            <a:r>
              <a:rPr lang="en-AU" sz="2000" dirty="0">
                <a:latin typeface="Open Sans"/>
                <a:cs typeface="Open Sans"/>
              </a:rPr>
              <a:t>1 x GP played by  Presenter/GP</a:t>
            </a:r>
          </a:p>
          <a:p>
            <a:pPr marL="642939" lvl="1" indent="-342900">
              <a:buAutoNum type="arabicPeriod"/>
            </a:pPr>
            <a:r>
              <a:rPr lang="en-AU" sz="2000" dirty="0">
                <a:latin typeface="Open Sans"/>
                <a:cs typeface="Open Sans"/>
              </a:rPr>
              <a:t>1 x Facilitator played  by alternating participants</a:t>
            </a:r>
          </a:p>
          <a:p>
            <a:pPr marL="642939" lvl="1" indent="-342900">
              <a:buAutoNum type="arabicPeriod"/>
            </a:pPr>
            <a:r>
              <a:rPr lang="en-AU" sz="2000" dirty="0">
                <a:latin typeface="Open Sans"/>
                <a:cs typeface="Open Sans"/>
              </a:rPr>
              <a:t>X patients played by participants  with  T2DM issues to ask the Dr – using palm card roles</a:t>
            </a:r>
          </a:p>
          <a:p>
            <a:pPr marL="342900" indent="-342900">
              <a:buAutoNum type="arabicPeriod"/>
            </a:pPr>
            <a:endParaRPr lang="en-AU" sz="2000" dirty="0">
              <a:latin typeface="Open Sans"/>
              <a:cs typeface="Open Sans"/>
            </a:endParaRPr>
          </a:p>
          <a:p>
            <a:pPr marL="342900" indent="-342900">
              <a:buAutoNum type="arabicPeriod"/>
            </a:pPr>
            <a:r>
              <a:rPr lang="en-AU" sz="2000" dirty="0">
                <a:latin typeface="Open Sans"/>
                <a:cs typeface="Open Sans"/>
              </a:rPr>
              <a:t>The Facilitated Scenes:</a:t>
            </a:r>
          </a:p>
          <a:p>
            <a:pPr marL="642939" lvl="1" indent="-342900">
              <a:buAutoNum type="arabicPeriod"/>
            </a:pPr>
            <a:r>
              <a:rPr lang="en-AU" sz="2000" dirty="0">
                <a:latin typeface="Open Sans"/>
                <a:cs typeface="Open Sans"/>
              </a:rPr>
              <a:t>Invite the participants in &amp; explain SMA and the rules – alternate</a:t>
            </a:r>
          </a:p>
          <a:p>
            <a:pPr marL="642939" lvl="1" indent="-342900">
              <a:buAutoNum type="arabicPeriod"/>
            </a:pPr>
            <a:r>
              <a:rPr lang="en-AU" sz="2000" dirty="0">
                <a:latin typeface="Open Sans"/>
                <a:cs typeface="Open Sans"/>
              </a:rPr>
              <a:t>Ask the patients what they would like to consult the Dr about today, use the data board– alternate</a:t>
            </a:r>
          </a:p>
          <a:p>
            <a:pPr marL="642939" lvl="1" indent="-342900">
              <a:buAutoNum type="arabicPeriod"/>
            </a:pPr>
            <a:r>
              <a:rPr lang="en-AU" sz="2000" dirty="0">
                <a:latin typeface="Open Sans"/>
                <a:cs typeface="Open Sans"/>
              </a:rPr>
              <a:t>Invite the GP in and begin  with the first 2 patients – alternate</a:t>
            </a:r>
          </a:p>
          <a:p>
            <a:pPr marL="642939" lvl="1" indent="-342900">
              <a:buAutoNum type="arabicPeriod"/>
            </a:pPr>
            <a:r>
              <a:rPr lang="en-AU" sz="2000" dirty="0">
                <a:latin typeface="Open Sans"/>
                <a:cs typeface="Open Sans"/>
              </a:rPr>
              <a:t>Continue the SMA as above x 2 patients (continue this depending on the number of participants) - alternate</a:t>
            </a:r>
          </a:p>
          <a:p>
            <a:pPr marL="642939" lvl="1" indent="-342900">
              <a:buAutoNum type="arabicPeriod"/>
            </a:pPr>
            <a:r>
              <a:rPr lang="en-AU" sz="2000" dirty="0">
                <a:latin typeface="Open Sans"/>
                <a:cs typeface="Open Sans"/>
              </a:rPr>
              <a:t>Wrap up – final ideas and evaluate</a:t>
            </a:r>
          </a:p>
          <a:p>
            <a:pPr marL="342900" indent="-342900">
              <a:buAutoNum type="arabicPeriod"/>
            </a:pPr>
            <a:endParaRPr lang="en-AU" sz="2000" dirty="0">
              <a:latin typeface="Open Sans"/>
              <a:cs typeface="Open Sans"/>
            </a:endParaRPr>
          </a:p>
          <a:p>
            <a:pPr marL="342900" indent="-342900">
              <a:buAutoNum type="arabicPeriod"/>
            </a:pPr>
            <a:r>
              <a:rPr lang="en-AU" sz="2000" dirty="0">
                <a:latin typeface="Open Sans"/>
                <a:cs typeface="Open Sans"/>
              </a:rPr>
              <a:t>The personalities examples: (allocate among the group -only play your personality card once…or twice)</a:t>
            </a:r>
          </a:p>
          <a:p>
            <a:pPr marL="642939" lvl="1" indent="-342900">
              <a:buAutoNum type="arabicPeriod"/>
            </a:pPr>
            <a:r>
              <a:rPr lang="en-AU" sz="2000" dirty="0">
                <a:latin typeface="Open Sans"/>
                <a:cs typeface="Open Sans"/>
              </a:rPr>
              <a:t>The Interrupter</a:t>
            </a:r>
          </a:p>
          <a:p>
            <a:pPr marL="642939" lvl="1" indent="-342900">
              <a:buAutoNum type="arabicPeriod"/>
            </a:pPr>
            <a:r>
              <a:rPr lang="en-AU" sz="2000" dirty="0">
                <a:latin typeface="Open Sans"/>
                <a:cs typeface="Open Sans"/>
              </a:rPr>
              <a:t>The  PhD in Celebrity Magazine Advice </a:t>
            </a:r>
          </a:p>
          <a:p>
            <a:pPr marL="642939" lvl="1" indent="-342900">
              <a:buAutoNum type="arabicPeriod"/>
            </a:pPr>
            <a:r>
              <a:rPr lang="en-AU" sz="2000" dirty="0">
                <a:latin typeface="Open Sans"/>
                <a:cs typeface="Open Sans"/>
              </a:rPr>
              <a:t>The normal majority</a:t>
            </a:r>
          </a:p>
          <a:p>
            <a:pPr marL="642939" lvl="1" indent="-342900">
              <a:buAutoNum type="arabicPeriod"/>
            </a:pPr>
            <a:endParaRPr lang="en-AU" sz="1100" dirty="0"/>
          </a:p>
          <a:p>
            <a:pPr marL="300039" lvl="1" indent="0">
              <a:buNone/>
            </a:pPr>
            <a:endParaRPr lang="en-AU" sz="1100" dirty="0"/>
          </a:p>
          <a:p>
            <a:pPr marL="642939" lvl="1" indent="-342900">
              <a:buAutoNum type="arabicPeriod"/>
            </a:pPr>
            <a:endParaRPr lang="en-AU" sz="1100" dirty="0"/>
          </a:p>
        </p:txBody>
      </p:sp>
    </p:spTree>
    <p:extLst>
      <p:ext uri="{BB962C8B-B14F-4D97-AF65-F5344CB8AC3E}">
        <p14:creationId xmlns:p14="http://schemas.microsoft.com/office/powerpoint/2010/main" val="23115512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 calcmode="lin" valueType="num">
                                      <p:cBhvr additive="base">
                                        <p:cTn id="5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 calcmode="lin" valueType="num">
                                      <p:cBhvr additive="base">
                                        <p:cTn id="5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anim calcmode="lin" valueType="num">
                                      <p:cBhvr additive="base">
                                        <p:cTn id="6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
                                            <p:txEl>
                                              <p:pRg st="15" end="15"/>
                                            </p:txEl>
                                          </p:spTgt>
                                        </p:tgtEl>
                                        <p:attrNameLst>
                                          <p:attrName>style.visibility</p:attrName>
                                        </p:attrNameLst>
                                      </p:cBhvr>
                                      <p:to>
                                        <p:strVal val="visible"/>
                                      </p:to>
                                    </p:set>
                                    <p:anim calcmode="lin" valueType="num">
                                      <p:cBhvr additive="base">
                                        <p:cTn id="65"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
                                            <p:txEl>
                                              <p:pRg st="16" end="16"/>
                                            </p:txEl>
                                          </p:spTgt>
                                        </p:tgtEl>
                                        <p:attrNameLst>
                                          <p:attrName>style.visibility</p:attrName>
                                        </p:attrNameLst>
                                      </p:cBhvr>
                                      <p:to>
                                        <p:strVal val="visible"/>
                                      </p:to>
                                    </p:set>
                                    <p:anim calcmode="lin" valueType="num">
                                      <p:cBhvr additive="base">
                                        <p:cTn id="69"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29B34-8EA7-47CD-95DE-5E17D4CADAF1}"/>
              </a:ext>
            </a:extLst>
          </p:cNvPr>
          <p:cNvSpPr>
            <a:spLocks noGrp="1"/>
          </p:cNvSpPr>
          <p:nvPr>
            <p:ph type="title"/>
          </p:nvPr>
        </p:nvSpPr>
        <p:spPr>
          <a:xfrm>
            <a:off x="304800" y="209550"/>
            <a:ext cx="8077200" cy="857250"/>
          </a:xfrm>
        </p:spPr>
        <p:txBody>
          <a:bodyPr/>
          <a:lstStyle/>
          <a:p>
            <a:pPr algn="ctr"/>
            <a:r>
              <a:rPr lang="en-AU" dirty="0">
                <a:solidFill>
                  <a:schemeClr val="accent3"/>
                </a:solidFill>
                <a:latin typeface="Open Sans"/>
                <a:cs typeface="Open Sans"/>
              </a:rPr>
              <a:t>Practical Role Play</a:t>
            </a:r>
          </a:p>
        </p:txBody>
      </p:sp>
      <p:sp>
        <p:nvSpPr>
          <p:cNvPr id="3" name="Content Placeholder 2">
            <a:extLst>
              <a:ext uri="{FF2B5EF4-FFF2-40B4-BE49-F238E27FC236}">
                <a16:creationId xmlns:a16="http://schemas.microsoft.com/office/drawing/2014/main" id="{5E2EE361-7628-4B99-B9FE-0056EDD95891}"/>
              </a:ext>
            </a:extLst>
          </p:cNvPr>
          <p:cNvSpPr>
            <a:spLocks noGrp="1"/>
          </p:cNvSpPr>
          <p:nvPr>
            <p:ph idx="1"/>
          </p:nvPr>
        </p:nvSpPr>
        <p:spPr/>
        <p:txBody>
          <a:bodyPr>
            <a:normAutofit fontScale="92500" lnSpcReduction="20000"/>
          </a:bodyPr>
          <a:lstStyle/>
          <a:p>
            <a:r>
              <a:rPr lang="en-AU" dirty="0">
                <a:solidFill>
                  <a:srgbClr val="9BBB59"/>
                </a:solidFill>
                <a:latin typeface="+mn-lt"/>
              </a:rPr>
              <a:t>STEPS</a:t>
            </a:r>
          </a:p>
          <a:p>
            <a:pPr marL="800100" lvl="1" indent="-457200">
              <a:buFont typeface="+mj-lt"/>
              <a:buAutoNum type="arabicPeriod"/>
            </a:pPr>
            <a:r>
              <a:rPr lang="en-AU" dirty="0">
                <a:solidFill>
                  <a:schemeClr val="tx1">
                    <a:lumMod val="75000"/>
                    <a:lumOff val="25000"/>
                  </a:schemeClr>
                </a:solidFill>
                <a:latin typeface="+mn-lt"/>
              </a:rPr>
              <a:t>Prepare room and data board</a:t>
            </a:r>
          </a:p>
          <a:p>
            <a:pPr marL="800100" lvl="1" indent="-457200">
              <a:buFont typeface="+mj-lt"/>
              <a:buAutoNum type="arabicPeriod"/>
            </a:pPr>
            <a:r>
              <a:rPr lang="en-AU" dirty="0">
                <a:solidFill>
                  <a:schemeClr val="tx1">
                    <a:lumMod val="75000"/>
                    <a:lumOff val="25000"/>
                  </a:schemeClr>
                </a:solidFill>
                <a:latin typeface="+mn-lt"/>
              </a:rPr>
              <a:t>Invite participants in</a:t>
            </a:r>
          </a:p>
          <a:p>
            <a:pPr marL="800100" lvl="1" indent="-457200">
              <a:buFont typeface="+mj-lt"/>
              <a:buAutoNum type="arabicPeriod"/>
            </a:pPr>
            <a:r>
              <a:rPr lang="en-AU" dirty="0">
                <a:solidFill>
                  <a:schemeClr val="tx1">
                    <a:lumMod val="75000"/>
                    <a:lumOff val="25000"/>
                  </a:schemeClr>
                </a:solidFill>
                <a:latin typeface="+mn-lt"/>
              </a:rPr>
              <a:t>Discuss rules of SMA</a:t>
            </a:r>
          </a:p>
          <a:p>
            <a:pPr marL="800100" lvl="1" indent="-457200">
              <a:buFont typeface="+mj-lt"/>
              <a:buAutoNum type="arabicPeriod"/>
            </a:pPr>
            <a:r>
              <a:rPr lang="en-AU" dirty="0">
                <a:solidFill>
                  <a:schemeClr val="tx1">
                    <a:lumMod val="75000"/>
                    <a:lumOff val="25000"/>
                  </a:schemeClr>
                </a:solidFill>
                <a:latin typeface="+mn-lt"/>
              </a:rPr>
              <a:t>Ask questions of patients and add to data board</a:t>
            </a:r>
          </a:p>
          <a:p>
            <a:pPr marL="800100" lvl="1" indent="-457200">
              <a:buFont typeface="+mj-lt"/>
              <a:buAutoNum type="arabicPeriod"/>
            </a:pPr>
            <a:r>
              <a:rPr lang="en-AU" dirty="0">
                <a:solidFill>
                  <a:schemeClr val="tx1">
                    <a:lumMod val="75000"/>
                    <a:lumOff val="25000"/>
                  </a:schemeClr>
                </a:solidFill>
                <a:latin typeface="+mn-lt"/>
              </a:rPr>
              <a:t>Invite practitioner in (pre-organise medical records and note taking)</a:t>
            </a:r>
          </a:p>
          <a:p>
            <a:pPr marL="800100" lvl="1" indent="-457200">
              <a:buFont typeface="+mj-lt"/>
              <a:buAutoNum type="arabicPeriod"/>
            </a:pPr>
            <a:r>
              <a:rPr lang="en-AU" dirty="0">
                <a:solidFill>
                  <a:schemeClr val="tx1">
                    <a:lumMod val="75000"/>
                    <a:lumOff val="25000"/>
                  </a:schemeClr>
                </a:solidFill>
                <a:latin typeface="+mn-lt"/>
              </a:rPr>
              <a:t>Manage the SMA interactions</a:t>
            </a:r>
          </a:p>
          <a:p>
            <a:pPr marL="800100" lvl="1" indent="-457200">
              <a:buFont typeface="+mj-lt"/>
              <a:buAutoNum type="arabicPeriod"/>
            </a:pPr>
            <a:r>
              <a:rPr lang="en-AU" dirty="0">
                <a:solidFill>
                  <a:schemeClr val="tx1">
                    <a:lumMod val="75000"/>
                    <a:lumOff val="25000"/>
                  </a:schemeClr>
                </a:solidFill>
                <a:latin typeface="+mn-lt"/>
              </a:rPr>
              <a:t>Move practitioner on and out</a:t>
            </a:r>
          </a:p>
          <a:p>
            <a:pPr marL="800100" lvl="1" indent="-457200">
              <a:buFont typeface="+mj-lt"/>
              <a:buAutoNum type="arabicPeriod"/>
            </a:pPr>
            <a:r>
              <a:rPr lang="en-AU" dirty="0">
                <a:solidFill>
                  <a:schemeClr val="tx1">
                    <a:lumMod val="75000"/>
                    <a:lumOff val="25000"/>
                  </a:schemeClr>
                </a:solidFill>
                <a:latin typeface="+mn-lt"/>
              </a:rPr>
              <a:t>Close the SMA </a:t>
            </a:r>
            <a:r>
              <a:rPr lang="mr-IN" dirty="0">
                <a:solidFill>
                  <a:schemeClr val="tx1">
                    <a:lumMod val="75000"/>
                    <a:lumOff val="25000"/>
                  </a:schemeClr>
                </a:solidFill>
                <a:latin typeface="+mn-lt"/>
              </a:rPr>
              <a:t>–</a:t>
            </a:r>
            <a:r>
              <a:rPr lang="en-AU" dirty="0">
                <a:solidFill>
                  <a:schemeClr val="tx1">
                    <a:lumMod val="75000"/>
                    <a:lumOff val="25000"/>
                  </a:schemeClr>
                </a:solidFill>
                <a:latin typeface="+mn-lt"/>
              </a:rPr>
              <a:t> debrief with patients</a:t>
            </a:r>
          </a:p>
          <a:p>
            <a:pPr marL="800100" lvl="1" indent="-457200">
              <a:buFont typeface="+mj-lt"/>
              <a:buAutoNum type="arabicPeriod"/>
            </a:pPr>
            <a:r>
              <a:rPr lang="en-AU" dirty="0">
                <a:solidFill>
                  <a:schemeClr val="tx1">
                    <a:lumMod val="75000"/>
                    <a:lumOff val="25000"/>
                  </a:schemeClr>
                </a:solidFill>
                <a:latin typeface="+mn-lt"/>
              </a:rPr>
              <a:t>‘Continuous Improvement’ Debrief the SMA Team</a:t>
            </a:r>
          </a:p>
          <a:p>
            <a:pPr lvl="1"/>
            <a:endParaRPr lang="en-AU" dirty="0"/>
          </a:p>
          <a:p>
            <a:pPr marL="342900" lvl="1" indent="0">
              <a:buNone/>
            </a:pPr>
            <a:endParaRPr lang="en-AU" dirty="0"/>
          </a:p>
          <a:p>
            <a:pPr lvl="1"/>
            <a:endParaRPr lang="en-AU" dirty="0"/>
          </a:p>
        </p:txBody>
      </p:sp>
    </p:spTree>
    <p:extLst>
      <p:ext uri="{BB962C8B-B14F-4D97-AF65-F5344CB8AC3E}">
        <p14:creationId xmlns:p14="http://schemas.microsoft.com/office/powerpoint/2010/main" val="378492632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1447800" y="514350"/>
            <a:ext cx="6019800" cy="40386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2362200" y="1123950"/>
            <a:ext cx="4262705" cy="584776"/>
          </a:xfrm>
          <a:prstGeom prst="rect">
            <a:avLst/>
          </a:prstGeom>
          <a:noFill/>
        </p:spPr>
        <p:txBody>
          <a:bodyPr wrap="none" rtlCol="0">
            <a:spAutoFit/>
          </a:bodyPr>
          <a:lstStyle/>
          <a:p>
            <a:r>
              <a:rPr lang="en-US" sz="3200" dirty="0">
                <a:solidFill>
                  <a:srgbClr val="9BBB59"/>
                </a:solidFill>
                <a:latin typeface="Open Sans"/>
                <a:cs typeface="Open Sans"/>
              </a:rPr>
              <a:t>‘Rules’ of the meeting</a:t>
            </a:r>
          </a:p>
        </p:txBody>
      </p:sp>
      <p:sp>
        <p:nvSpPr>
          <p:cNvPr id="6" name="TextBox 5"/>
          <p:cNvSpPr txBox="1"/>
          <p:nvPr/>
        </p:nvSpPr>
        <p:spPr>
          <a:xfrm>
            <a:off x="2057400" y="1733550"/>
            <a:ext cx="4826962" cy="2246769"/>
          </a:xfrm>
          <a:prstGeom prst="rect">
            <a:avLst/>
          </a:prstGeom>
          <a:noFill/>
        </p:spPr>
        <p:txBody>
          <a:bodyPr wrap="none" rtlCol="0">
            <a:spAutoFit/>
          </a:bodyPr>
          <a:lstStyle/>
          <a:p>
            <a:r>
              <a:rPr lang="en-US" dirty="0">
                <a:solidFill>
                  <a:schemeClr val="tx1">
                    <a:lumMod val="75000"/>
                    <a:lumOff val="25000"/>
                  </a:schemeClr>
                </a:solidFill>
                <a:latin typeface="Open Sans"/>
                <a:cs typeface="Open Sans"/>
              </a:rPr>
              <a:t>• Turn your phones off</a:t>
            </a:r>
          </a:p>
          <a:p>
            <a:endParaRPr lang="en-US" dirty="0">
              <a:solidFill>
                <a:schemeClr val="tx1">
                  <a:lumMod val="75000"/>
                  <a:lumOff val="25000"/>
                </a:schemeClr>
              </a:solidFill>
              <a:latin typeface="Open Sans"/>
              <a:cs typeface="Open Sans"/>
            </a:endParaRPr>
          </a:p>
          <a:p>
            <a:r>
              <a:rPr lang="en-US" dirty="0">
                <a:solidFill>
                  <a:schemeClr val="tx1">
                    <a:lumMod val="75000"/>
                    <a:lumOff val="25000"/>
                  </a:schemeClr>
                </a:solidFill>
                <a:latin typeface="Open Sans"/>
                <a:cs typeface="Open Sans"/>
              </a:rPr>
              <a:t>• Respect confidentiality of others outside this room</a:t>
            </a:r>
          </a:p>
          <a:p>
            <a:endParaRPr lang="en-US" dirty="0">
              <a:solidFill>
                <a:schemeClr val="tx1">
                  <a:lumMod val="75000"/>
                  <a:lumOff val="25000"/>
                </a:schemeClr>
              </a:solidFill>
              <a:latin typeface="Open Sans"/>
              <a:cs typeface="Open Sans"/>
            </a:endParaRPr>
          </a:p>
          <a:p>
            <a:r>
              <a:rPr lang="en-US" dirty="0">
                <a:solidFill>
                  <a:schemeClr val="tx1">
                    <a:lumMod val="75000"/>
                    <a:lumOff val="25000"/>
                  </a:schemeClr>
                </a:solidFill>
                <a:latin typeface="Open Sans"/>
                <a:cs typeface="Open Sans"/>
              </a:rPr>
              <a:t>• Contribute your experience to other’s consultation if </a:t>
            </a:r>
          </a:p>
          <a:p>
            <a:r>
              <a:rPr lang="en-US" dirty="0">
                <a:solidFill>
                  <a:schemeClr val="tx1">
                    <a:lumMod val="75000"/>
                    <a:lumOff val="25000"/>
                  </a:schemeClr>
                </a:solidFill>
                <a:latin typeface="Open Sans"/>
                <a:cs typeface="Open Sans"/>
              </a:rPr>
              <a:t> you wish, but don’t talk to others in the group privately</a:t>
            </a:r>
          </a:p>
          <a:p>
            <a:endParaRPr lang="en-US" dirty="0">
              <a:solidFill>
                <a:schemeClr val="tx1">
                  <a:lumMod val="75000"/>
                  <a:lumOff val="25000"/>
                </a:schemeClr>
              </a:solidFill>
              <a:latin typeface="Open Sans"/>
              <a:cs typeface="Open Sans"/>
            </a:endParaRPr>
          </a:p>
          <a:p>
            <a:r>
              <a:rPr lang="en-US" dirty="0">
                <a:solidFill>
                  <a:schemeClr val="tx1">
                    <a:lumMod val="75000"/>
                    <a:lumOff val="25000"/>
                  </a:schemeClr>
                </a:solidFill>
                <a:latin typeface="Open Sans"/>
                <a:cs typeface="Open Sans"/>
              </a:rPr>
              <a:t>• Ask the facilitator if you need prescriptions or to make</a:t>
            </a:r>
          </a:p>
          <a:p>
            <a:r>
              <a:rPr lang="en-US" dirty="0">
                <a:solidFill>
                  <a:schemeClr val="tx1">
                    <a:lumMod val="75000"/>
                    <a:lumOff val="25000"/>
                  </a:schemeClr>
                </a:solidFill>
                <a:latin typeface="Open Sans"/>
                <a:cs typeface="Open Sans"/>
              </a:rPr>
              <a:t> another 1:1 appointment</a:t>
            </a:r>
          </a:p>
          <a:p>
            <a:endParaRPr lang="en-US" dirty="0"/>
          </a:p>
        </p:txBody>
      </p:sp>
    </p:spTree>
    <p:extLst>
      <p:ext uri="{BB962C8B-B14F-4D97-AF65-F5344CB8AC3E}">
        <p14:creationId xmlns:p14="http://schemas.microsoft.com/office/powerpoint/2010/main" val="9208294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105400" y="1286530"/>
            <a:ext cx="3586886" cy="523220"/>
          </a:xfrm>
          <a:prstGeom prst="rect">
            <a:avLst/>
          </a:prstGeom>
          <a:noFill/>
        </p:spPr>
        <p:txBody>
          <a:bodyPr wrap="square" rtlCol="0">
            <a:spAutoFit/>
          </a:bodyPr>
          <a:lstStyle/>
          <a:p>
            <a:r>
              <a:rPr lang="en-US" dirty="0"/>
              <a:t>I have a ulcer on my ankle that wont </a:t>
            </a:r>
          </a:p>
          <a:p>
            <a:r>
              <a:rPr lang="en-US" dirty="0"/>
              <a:t>go away</a:t>
            </a:r>
          </a:p>
        </p:txBody>
      </p:sp>
      <p:sp>
        <p:nvSpPr>
          <p:cNvPr id="31" name="TextBox 30"/>
          <p:cNvSpPr txBox="1"/>
          <p:nvPr/>
        </p:nvSpPr>
        <p:spPr>
          <a:xfrm>
            <a:off x="2743200" y="133350"/>
            <a:ext cx="4061328" cy="584776"/>
          </a:xfrm>
          <a:prstGeom prst="rect">
            <a:avLst/>
          </a:prstGeom>
          <a:noFill/>
        </p:spPr>
        <p:txBody>
          <a:bodyPr wrap="none" rtlCol="0">
            <a:spAutoFit/>
          </a:bodyPr>
          <a:lstStyle/>
          <a:p>
            <a:r>
              <a:rPr lang="en-US" sz="3200" dirty="0">
                <a:solidFill>
                  <a:schemeClr val="accent3"/>
                </a:solidFill>
                <a:latin typeface="Open Sans"/>
                <a:cs typeface="Open Sans"/>
              </a:rPr>
              <a:t>Results Board/Sheet</a:t>
            </a:r>
          </a:p>
        </p:txBody>
      </p:sp>
      <p:sp>
        <p:nvSpPr>
          <p:cNvPr id="4" name="Rounded Rectangle 3"/>
          <p:cNvSpPr/>
          <p:nvPr/>
        </p:nvSpPr>
        <p:spPr>
          <a:xfrm>
            <a:off x="990600" y="819150"/>
            <a:ext cx="7239000" cy="3962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700093" y="966015"/>
            <a:ext cx="4350486" cy="307777"/>
          </a:xfrm>
          <a:prstGeom prst="rect">
            <a:avLst/>
          </a:prstGeom>
          <a:noFill/>
        </p:spPr>
        <p:txBody>
          <a:bodyPr wrap="none" rtlCol="0">
            <a:spAutoFit/>
          </a:bodyPr>
          <a:lstStyle/>
          <a:p>
            <a:r>
              <a:rPr lang="en-US" b="1" dirty="0"/>
              <a:t>HBA</a:t>
            </a:r>
            <a:r>
              <a:rPr lang="en-US" b="1" baseline="-25000" dirty="0"/>
              <a:t>1</a:t>
            </a:r>
            <a:r>
              <a:rPr lang="en-US" b="1" dirty="0"/>
              <a:t>C      BMI              BP		              Questions?</a:t>
            </a:r>
          </a:p>
        </p:txBody>
      </p:sp>
      <p:sp>
        <p:nvSpPr>
          <p:cNvPr id="14" name="TextBox 13"/>
          <p:cNvSpPr txBox="1"/>
          <p:nvPr/>
        </p:nvSpPr>
        <p:spPr>
          <a:xfrm>
            <a:off x="5105400" y="2038350"/>
            <a:ext cx="2837508" cy="523220"/>
          </a:xfrm>
          <a:prstGeom prst="rect">
            <a:avLst/>
          </a:prstGeom>
          <a:noFill/>
        </p:spPr>
        <p:txBody>
          <a:bodyPr wrap="none" rtlCol="0">
            <a:spAutoFit/>
          </a:bodyPr>
          <a:lstStyle/>
          <a:p>
            <a:pPr lvl="0"/>
            <a:r>
              <a:rPr lang="en-GB" dirty="0"/>
              <a:t>Gaining weight for no reason</a:t>
            </a:r>
            <a:endParaRPr lang="en-AU" dirty="0"/>
          </a:p>
          <a:p>
            <a:pPr lvl="0"/>
            <a:r>
              <a:rPr lang="en-GB" dirty="0"/>
              <a:t>Hungry all the time and more thirsty</a:t>
            </a:r>
            <a:endParaRPr lang="en-AU" dirty="0"/>
          </a:p>
        </p:txBody>
      </p:sp>
      <p:sp>
        <p:nvSpPr>
          <p:cNvPr id="15" name="TextBox 14"/>
          <p:cNvSpPr txBox="1"/>
          <p:nvPr/>
        </p:nvSpPr>
        <p:spPr>
          <a:xfrm>
            <a:off x="5051255" y="2800350"/>
            <a:ext cx="3254545" cy="738664"/>
          </a:xfrm>
          <a:prstGeom prst="rect">
            <a:avLst/>
          </a:prstGeom>
          <a:noFill/>
        </p:spPr>
        <p:txBody>
          <a:bodyPr wrap="none" rtlCol="0">
            <a:spAutoFit/>
          </a:bodyPr>
          <a:lstStyle/>
          <a:p>
            <a:pPr lvl="0"/>
            <a:r>
              <a:rPr lang="en-AU" dirty="0"/>
              <a:t>You said that I am on the verge of needing</a:t>
            </a:r>
          </a:p>
          <a:p>
            <a:pPr lvl="0"/>
            <a:r>
              <a:rPr lang="en-AU" dirty="0"/>
              <a:t> take insulin injections what can I do to </a:t>
            </a:r>
          </a:p>
          <a:p>
            <a:pPr lvl="0"/>
            <a:r>
              <a:rPr lang="en-AU" dirty="0"/>
              <a:t>prevent this</a:t>
            </a:r>
          </a:p>
        </p:txBody>
      </p:sp>
      <p:cxnSp>
        <p:nvCxnSpPr>
          <p:cNvPr id="17" name="Straight Connector 16"/>
          <p:cNvCxnSpPr/>
          <p:nvPr/>
        </p:nvCxnSpPr>
        <p:spPr>
          <a:xfrm flipV="1">
            <a:off x="1981200" y="1231282"/>
            <a:ext cx="5943600" cy="425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B2A6CC2-BB7A-E544-B861-7544CD294898}"/>
              </a:ext>
            </a:extLst>
          </p:cNvPr>
          <p:cNvGrpSpPr/>
          <p:nvPr/>
        </p:nvGrpSpPr>
        <p:grpSpPr>
          <a:xfrm>
            <a:off x="1960361" y="966015"/>
            <a:ext cx="2962135" cy="3510735"/>
            <a:chOff x="1960361" y="966015"/>
            <a:chExt cx="2962135" cy="3510735"/>
          </a:xfrm>
        </p:grpSpPr>
        <p:sp>
          <p:nvSpPr>
            <p:cNvPr id="5" name="TextBox 4"/>
            <p:cNvSpPr txBox="1"/>
            <p:nvPr/>
          </p:nvSpPr>
          <p:spPr>
            <a:xfrm>
              <a:off x="1981200" y="1425773"/>
              <a:ext cx="695510" cy="307777"/>
            </a:xfrm>
            <a:prstGeom prst="rect">
              <a:avLst/>
            </a:prstGeom>
            <a:noFill/>
          </p:spPr>
          <p:txBody>
            <a:bodyPr wrap="none" rtlCol="0">
              <a:spAutoFit/>
            </a:bodyPr>
            <a:lstStyle/>
            <a:p>
              <a:r>
                <a:rPr lang="en-US" b="1" dirty="0"/>
                <a:t>Adrian</a:t>
              </a:r>
            </a:p>
          </p:txBody>
        </p:sp>
        <p:sp>
          <p:nvSpPr>
            <p:cNvPr id="6" name="TextBox 5"/>
            <p:cNvSpPr txBox="1"/>
            <p:nvPr/>
          </p:nvSpPr>
          <p:spPr>
            <a:xfrm>
              <a:off x="1967200" y="2187773"/>
              <a:ext cx="582211" cy="307777"/>
            </a:xfrm>
            <a:prstGeom prst="rect">
              <a:avLst/>
            </a:prstGeom>
            <a:noFill/>
          </p:spPr>
          <p:txBody>
            <a:bodyPr wrap="none" rtlCol="0">
              <a:spAutoFit/>
            </a:bodyPr>
            <a:lstStyle/>
            <a:p>
              <a:r>
                <a:rPr lang="en-US" b="1" dirty="0"/>
                <a:t>Juliet</a:t>
              </a:r>
            </a:p>
          </p:txBody>
        </p:sp>
        <p:sp>
          <p:nvSpPr>
            <p:cNvPr id="7" name="TextBox 6"/>
            <p:cNvSpPr txBox="1"/>
            <p:nvPr/>
          </p:nvSpPr>
          <p:spPr>
            <a:xfrm>
              <a:off x="1960361" y="3028712"/>
              <a:ext cx="2954655" cy="1077218"/>
            </a:xfrm>
            <a:prstGeom prst="rect">
              <a:avLst/>
            </a:prstGeom>
            <a:noFill/>
          </p:spPr>
          <p:txBody>
            <a:bodyPr wrap="none" rtlCol="0">
              <a:spAutoFit/>
            </a:bodyPr>
            <a:lstStyle/>
            <a:p>
              <a:r>
                <a:rPr lang="en-US" b="1" dirty="0" err="1"/>
                <a:t>Tinh</a:t>
              </a:r>
              <a:endParaRPr lang="en-US" b="1" dirty="0"/>
            </a:p>
            <a:p>
              <a:endParaRPr lang="en-US" dirty="0"/>
            </a:p>
            <a:p>
              <a:endParaRPr lang="en-AU" dirty="0"/>
            </a:p>
            <a:p>
              <a:endParaRPr lang="en-AU" sz="800" dirty="0"/>
            </a:p>
            <a:p>
              <a:r>
                <a:rPr lang="en-AU" b="1" dirty="0"/>
                <a:t>Linda 	  </a:t>
              </a:r>
              <a:r>
                <a:rPr lang="en-AU" dirty="0"/>
                <a:t>7.0	29.9	130/85	</a:t>
              </a:r>
              <a:endParaRPr lang="en-US" dirty="0"/>
            </a:p>
          </p:txBody>
        </p:sp>
        <p:sp>
          <p:nvSpPr>
            <p:cNvPr id="11" name="TextBox 10"/>
            <p:cNvSpPr txBox="1"/>
            <p:nvPr/>
          </p:nvSpPr>
          <p:spPr>
            <a:xfrm>
              <a:off x="2700093" y="1454825"/>
              <a:ext cx="2222403" cy="1912615"/>
            </a:xfrm>
            <a:prstGeom prst="rect">
              <a:avLst/>
            </a:prstGeom>
            <a:noFill/>
          </p:spPr>
          <p:txBody>
            <a:bodyPr wrap="square" rtlCol="0">
              <a:spAutoFit/>
            </a:bodyPr>
            <a:lstStyle/>
            <a:p>
              <a:r>
                <a:rPr lang="en-US" dirty="0"/>
                <a:t>   7.9          30.2 	125/85</a:t>
              </a:r>
            </a:p>
            <a:p>
              <a:endParaRPr lang="en-US" dirty="0"/>
            </a:p>
            <a:p>
              <a:endParaRPr lang="en-US" sz="1800" dirty="0"/>
            </a:p>
            <a:p>
              <a:r>
                <a:rPr lang="en-US" dirty="0"/>
                <a:t>  11.1        38.5	 160/94</a:t>
              </a:r>
            </a:p>
            <a:p>
              <a:endParaRPr lang="en-US" dirty="0"/>
            </a:p>
            <a:p>
              <a:endParaRPr lang="en-US" dirty="0"/>
            </a:p>
            <a:p>
              <a:endParaRPr lang="en-US" dirty="0"/>
            </a:p>
            <a:p>
              <a:r>
                <a:rPr lang="en-US" dirty="0"/>
                <a:t>12.9           36.5 	 180/100  </a:t>
              </a:r>
            </a:p>
          </p:txBody>
        </p:sp>
        <p:cxnSp>
          <p:nvCxnSpPr>
            <p:cNvPr id="19" name="Straight Connector 18"/>
            <p:cNvCxnSpPr>
              <a:cxnSpLocks/>
            </p:cNvCxnSpPr>
            <p:nvPr/>
          </p:nvCxnSpPr>
          <p:spPr>
            <a:xfrm>
              <a:off x="2700094" y="966015"/>
              <a:ext cx="12823" cy="35107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a:off x="3276600" y="966015"/>
              <a:ext cx="0" cy="35107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4038600" y="966015"/>
              <a:ext cx="0" cy="35107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a:cxnSpLocks/>
          </p:cNvCxnSpPr>
          <p:nvPr/>
        </p:nvCxnSpPr>
        <p:spPr>
          <a:xfrm>
            <a:off x="5097919" y="1005240"/>
            <a:ext cx="0" cy="3505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a:off x="5105400" y="971550"/>
            <a:ext cx="0" cy="3505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029792" y="1995840"/>
            <a:ext cx="5943600" cy="42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034978" y="2757840"/>
            <a:ext cx="5943600" cy="42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068940" y="3519840"/>
            <a:ext cx="5943600" cy="42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068940" y="4281840"/>
            <a:ext cx="5943600" cy="42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F18197A-02BD-427C-982B-DD6EAC92C06A}"/>
              </a:ext>
            </a:extLst>
          </p:cNvPr>
          <p:cNvSpPr txBox="1"/>
          <p:nvPr/>
        </p:nvSpPr>
        <p:spPr>
          <a:xfrm>
            <a:off x="5105400" y="3638550"/>
            <a:ext cx="2888115" cy="523220"/>
          </a:xfrm>
          <a:prstGeom prst="rect">
            <a:avLst/>
          </a:prstGeom>
          <a:noFill/>
        </p:spPr>
        <p:txBody>
          <a:bodyPr wrap="square" rtlCol="0">
            <a:spAutoFit/>
          </a:bodyPr>
          <a:lstStyle/>
          <a:p>
            <a:r>
              <a:rPr lang="en-AU" dirty="0"/>
              <a:t>Started rigorous exercise - checking in</a:t>
            </a:r>
          </a:p>
        </p:txBody>
      </p:sp>
    </p:spTree>
    <p:extLst>
      <p:ext uri="{BB962C8B-B14F-4D97-AF65-F5344CB8AC3E}">
        <p14:creationId xmlns:p14="http://schemas.microsoft.com/office/powerpoint/2010/main" val="6801748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1597" y="102733"/>
            <a:ext cx="2054356" cy="553998"/>
          </a:xfrm>
          <a:prstGeom prst="rect">
            <a:avLst/>
          </a:prstGeom>
          <a:noFill/>
        </p:spPr>
        <p:txBody>
          <a:bodyPr wrap="none" rtlCol="0">
            <a:spAutoFit/>
          </a:bodyPr>
          <a:lstStyle/>
          <a:p>
            <a:r>
              <a:rPr lang="en-US" sz="3000" dirty="0">
                <a:solidFill>
                  <a:srgbClr val="9BBB59"/>
                </a:solidFill>
                <a:latin typeface="Open Sans"/>
                <a:cs typeface="Open Sans"/>
              </a:rPr>
              <a:t>Evaluation</a:t>
            </a:r>
          </a:p>
        </p:txBody>
      </p:sp>
      <p:sp>
        <p:nvSpPr>
          <p:cNvPr id="6" name="TextBox 5"/>
          <p:cNvSpPr txBox="1"/>
          <p:nvPr/>
        </p:nvSpPr>
        <p:spPr>
          <a:xfrm>
            <a:off x="609600" y="742950"/>
            <a:ext cx="6850209" cy="1800493"/>
          </a:xfrm>
          <a:prstGeom prst="rect">
            <a:avLst/>
          </a:prstGeom>
          <a:noFill/>
        </p:spPr>
        <p:txBody>
          <a:bodyPr wrap="none" rtlCol="0">
            <a:spAutoFit/>
          </a:bodyPr>
          <a:lstStyle/>
          <a:p>
            <a:endParaRPr lang="en-US" sz="2100" b="1" u="sng" dirty="0">
              <a:solidFill>
                <a:schemeClr val="accent3">
                  <a:lumMod val="75000"/>
                </a:schemeClr>
              </a:solidFill>
            </a:endParaRPr>
          </a:p>
          <a:p>
            <a:r>
              <a:rPr lang="en-US" sz="1800" b="1" dirty="0">
                <a:solidFill>
                  <a:schemeClr val="tx1">
                    <a:lumMod val="75000"/>
                    <a:lumOff val="25000"/>
                  </a:schemeClr>
                </a:solidFill>
                <a:latin typeface="Open Sans"/>
                <a:cs typeface="Open Sans"/>
              </a:rPr>
              <a:t>• De-brief with your SMA patient group (sticky notes on data board?):</a:t>
            </a:r>
          </a:p>
          <a:p>
            <a:r>
              <a:rPr lang="en-US" sz="1800" b="1" dirty="0">
                <a:solidFill>
                  <a:schemeClr val="tx1">
                    <a:lumMod val="75000"/>
                    <a:lumOff val="25000"/>
                  </a:schemeClr>
                </a:solidFill>
                <a:latin typeface="Open Sans"/>
                <a:cs typeface="Open Sans"/>
              </a:rPr>
              <a:t>	“</a:t>
            </a:r>
            <a:r>
              <a:rPr lang="en-US" sz="1800" i="1" dirty="0">
                <a:solidFill>
                  <a:schemeClr val="tx1">
                    <a:lumMod val="75000"/>
                    <a:lumOff val="25000"/>
                  </a:schemeClr>
                </a:solidFill>
                <a:latin typeface="Open Sans"/>
                <a:cs typeface="Open Sans"/>
              </a:rPr>
              <a:t>What did you think of this session?”</a:t>
            </a:r>
          </a:p>
          <a:p>
            <a:r>
              <a:rPr lang="en-US" sz="1800" i="1" dirty="0">
                <a:solidFill>
                  <a:schemeClr val="tx1">
                    <a:lumMod val="75000"/>
                    <a:lumOff val="25000"/>
                  </a:schemeClr>
                </a:solidFill>
                <a:latin typeface="Open Sans"/>
                <a:cs typeface="Open Sans"/>
              </a:rPr>
              <a:t>	“ What would you like to see more of?”</a:t>
            </a:r>
          </a:p>
          <a:p>
            <a:r>
              <a:rPr lang="en-US" sz="1800" i="1" dirty="0">
                <a:solidFill>
                  <a:schemeClr val="tx1">
                    <a:lumMod val="75000"/>
                    <a:lumOff val="25000"/>
                  </a:schemeClr>
                </a:solidFill>
                <a:latin typeface="Open Sans"/>
                <a:cs typeface="Open Sans"/>
              </a:rPr>
              <a:t>	“What would you like to see less of?”</a:t>
            </a:r>
          </a:p>
          <a:p>
            <a:r>
              <a:rPr lang="en-US" sz="1800" i="1" dirty="0">
                <a:solidFill>
                  <a:schemeClr val="tx1">
                    <a:lumMod val="75000"/>
                    <a:lumOff val="25000"/>
                  </a:schemeClr>
                </a:solidFill>
                <a:latin typeface="Open Sans"/>
                <a:cs typeface="Open Sans"/>
              </a:rPr>
              <a:t>	“Would you come again? How regularly?</a:t>
            </a:r>
          </a:p>
        </p:txBody>
      </p:sp>
    </p:spTree>
    <p:extLst>
      <p:ext uri="{BB962C8B-B14F-4D97-AF65-F5344CB8AC3E}">
        <p14:creationId xmlns:p14="http://schemas.microsoft.com/office/powerpoint/2010/main" val="3921708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heme/theme1.xml><?xml version="1.0" encoding="utf-8"?>
<a:theme xmlns:a="http://schemas.openxmlformats.org/drawingml/2006/main" name="Training New Employe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F4CE4520D6F3469B020C8501506770" ma:contentTypeVersion="14" ma:contentTypeDescription="Create a new document." ma:contentTypeScope="" ma:versionID="e10718081a6bee55ec794f318549e375">
  <xsd:schema xmlns:xsd="http://www.w3.org/2001/XMLSchema" xmlns:xs="http://www.w3.org/2001/XMLSchema" xmlns:p="http://schemas.microsoft.com/office/2006/metadata/properties" xmlns:ns1="http://schemas.microsoft.com/sharepoint/v3" xmlns:ns2="662774e8-ceb8-4889-889a-aa8b0aa1d1db" xmlns:ns3="9f0e7999-c8ed-4616-b0a4-fece3b66517b" targetNamespace="http://schemas.microsoft.com/office/2006/metadata/properties" ma:root="true" ma:fieldsID="8064651da9f971ba128248e9d2024f4e" ns1:_="" ns2:_="" ns3:_="">
    <xsd:import namespace="http://schemas.microsoft.com/sharepoint/v3"/>
    <xsd:import namespace="662774e8-ceb8-4889-889a-aa8b0aa1d1db"/>
    <xsd:import namespace="9f0e7999-c8ed-4616-b0a4-fece3b66517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2774e8-ceb8-4889-889a-aa8b0aa1d1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0e7999-c8ed-4616-b0a4-fece3b66517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9f0e7999-c8ed-4616-b0a4-fece3b66517b">
      <UserInfo>
        <DisplayName>Jess White</DisplayName>
        <AccountId>104</AccountId>
        <AccountType/>
      </UserInfo>
    </SharedWithUsers>
  </documentManagement>
</p:properties>
</file>

<file path=customXml/itemProps1.xml><?xml version="1.0" encoding="utf-8"?>
<ds:datastoreItem xmlns:ds="http://schemas.openxmlformats.org/officeDocument/2006/customXml" ds:itemID="{68827EEC-0E7E-4A0E-8B8B-87398879E5CC}"/>
</file>

<file path=customXml/itemProps2.xml><?xml version="1.0" encoding="utf-8"?>
<ds:datastoreItem xmlns:ds="http://schemas.openxmlformats.org/officeDocument/2006/customXml" ds:itemID="{65A91894-0107-44EB-A55D-ABE704CF8D20}"/>
</file>

<file path=customXml/itemProps3.xml><?xml version="1.0" encoding="utf-8"?>
<ds:datastoreItem xmlns:ds="http://schemas.openxmlformats.org/officeDocument/2006/customXml" ds:itemID="{07FA0ED7-E13D-4570-B7A2-124175A92EA3}"/>
</file>

<file path=docProps/app.xml><?xml version="1.0" encoding="utf-8"?>
<Properties xmlns="http://schemas.openxmlformats.org/officeDocument/2006/extended-properties" xmlns:vt="http://schemas.openxmlformats.org/officeDocument/2006/docPropsVTypes">
  <Template>Training New Employees.potx</Template>
  <TotalTime>0</TotalTime>
  <Words>1008</Words>
  <Application>Microsoft Office PowerPoint</Application>
  <PresentationFormat>On-screen Show (16:9)</PresentationFormat>
  <Paragraphs>187</Paragraphs>
  <Slides>24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Caviar Dreams</vt:lpstr>
      <vt:lpstr>Futura Light</vt:lpstr>
      <vt:lpstr>Open Sans</vt:lpstr>
      <vt:lpstr>Training New Employees</vt:lpstr>
      <vt:lpstr>PowerPoint Presentation</vt:lpstr>
      <vt:lpstr>Session 3: DOING IT</vt:lpstr>
      <vt:lpstr>Session 3: Objectives</vt:lpstr>
      <vt:lpstr>PowerPoint Presentation</vt:lpstr>
      <vt:lpstr> Role Play Running Sheet</vt:lpstr>
      <vt:lpstr>Practical Role Play</vt:lpstr>
      <vt:lpstr>PowerPoint Presentation</vt:lpstr>
      <vt:lpstr>PowerPoint Presentation</vt:lpstr>
      <vt:lpstr>PowerPoint Presentation</vt:lpstr>
      <vt:lpstr>PowerPoint Presentation</vt:lpstr>
      <vt:lpstr>Role play debrief/reflection</vt:lpstr>
      <vt:lpstr>PowerPoint Presentation</vt:lpstr>
      <vt:lpstr>PowerPoint Presentation</vt:lpstr>
      <vt:lpstr>PROGRAMMED SHARED MEDICAL APPOINTMENTS (PSMA)</vt:lpstr>
      <vt:lpstr>PowerPoint Presentation</vt:lpstr>
      <vt:lpstr>PSMA Defined</vt:lpstr>
      <vt:lpstr>SMA + Specific program = PSMA</vt:lpstr>
      <vt:lpstr>PROGRAMS UNDER CONSTRUCTION Facilitator Training and Patient Programs</vt:lpstr>
      <vt:lpstr>PSMA: Weight Control</vt:lpstr>
      <vt:lpstr>SMA + Weight Control Program =  Happier  &amp; Healthier Life </vt:lpstr>
      <vt:lpstr>PowerPoint Presentation</vt:lpstr>
      <vt:lpstr>Potential cost effectiveness </vt:lpstr>
      <vt:lpstr>Programmed Shared Medical Appointment: Weight Control</vt:lpstr>
      <vt:lpstr>PSMA: Weight Control  Video - Milton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2019-03-04T04:41:22Z</cp:lastPrinted>
  <dcterms:created xsi:type="dcterms:W3CDTF">2010-02-01T21:33:28Z</dcterms:created>
  <dcterms:modified xsi:type="dcterms:W3CDTF">2019-05-07T21:53:26Z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0x01010067F4CE4520D6F3469B020C8501506770</vt:lpwstr>
  </property>
</Properties>
</file>