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740" r:id="rId2"/>
    <p:sldId id="746" r:id="rId3"/>
    <p:sldId id="776" r:id="rId4"/>
    <p:sldId id="742" r:id="rId5"/>
    <p:sldId id="748" r:id="rId6"/>
    <p:sldId id="745" r:id="rId7"/>
    <p:sldId id="750" r:id="rId8"/>
    <p:sldId id="751" r:id="rId9"/>
    <p:sldId id="259" r:id="rId10"/>
    <p:sldId id="749" r:id="rId11"/>
    <p:sldId id="753" r:id="rId12"/>
    <p:sldId id="777" r:id="rId13"/>
    <p:sldId id="726" r:id="rId14"/>
    <p:sldId id="701" r:id="rId1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637C8D-7FE0-7840-9E3D-8D86BC715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D9F2C-608D-0A49-B2E6-BE6B0DC205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A2541-9ADF-514F-ACAF-673F3EDD412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30527-BDB6-5247-9032-003978DF72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6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3F237-9E0B-5040-9790-2A0A3FF3D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6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D413D-B8A0-BB44-A87A-81D507E9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75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4EFE-52DD-4F46-B05F-27CEF7BEAD24}" type="datetimeFigureOut">
              <a:rPr lang="en-AU" smtClean="0"/>
              <a:t>8/05/2019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6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4505C-DE2B-46E4-8FDE-E094E4850B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78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4505C-DE2B-46E4-8FDE-E094E4850BD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21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4505C-DE2B-46E4-8FDE-E094E4850BD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481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1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694CC-32C6-9B46-99AB-6D24ED5053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2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4505C-DE2B-46E4-8FDE-E094E4850BD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834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CCC20-0AA5-914E-9B9A-498D7F69541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65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4505C-DE2B-46E4-8FDE-E094E4850BD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42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4505C-DE2B-46E4-8FDE-E094E4850BD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18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CCC20-0AA5-914E-9B9A-498D7F69541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4505C-DE2B-46E4-8FDE-E094E4850BD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2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This shows the diversity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and high lights the mix between primary care, preventative and </a:t>
            </a:r>
            <a:r>
              <a:rPr lang="en-US" dirty="0">
                <a:latin typeface="Arial" pitchFamily="34" charset="0"/>
                <a:cs typeface="Arial" pitchFamily="34" charset="0"/>
              </a:rPr>
              <a:t> specialties and areas we currently have SMA’s embedded into practice  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3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4485" eaLnBrk="0" hangingPunct="0">
              <a:defRPr sz="3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4485" eaLnBrk="0" hangingPunct="0">
              <a:defRPr sz="3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4485" eaLnBrk="0" hangingPunct="0">
              <a:defRPr sz="3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4485" eaLnBrk="0" hangingPunct="0">
              <a:defRPr sz="3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algn="ctr" defTabSz="91448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algn="ctr" defTabSz="91448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algn="ctr" defTabSz="91448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algn="ctr" defTabSz="91448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fld id="{B22C5D36-8095-4D4C-8E22-78045362BE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4505C-DE2B-46E4-8FDE-E094E4850BD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90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4505C-DE2B-46E4-8FDE-E094E4850BD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716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65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A2102-D853-6846-8E7C-D54EF659ED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024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4505C-DE2B-46E4-8FDE-E094E4850BD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13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4" y="2286009"/>
            <a:ext cx="8240299" cy="1470025"/>
          </a:xfrm>
        </p:spPr>
        <p:txBody>
          <a:bodyPr anchor="t"/>
          <a:lstStyle>
            <a:lvl1pPr algn="r">
              <a:defRPr b="0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4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Futura Light"/>
                <a:cs typeface="Futura Light"/>
              </a:defRPr>
            </a:lvl1pPr>
            <a:lvl2pPr marL="45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87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4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44"/>
            <a:ext cx="78232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6"/>
            <a:ext cx="28448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6"/>
            <a:ext cx="28448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3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7DA5-37C7-C24E-87F8-3A4A5343815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B6C6-5334-3D49-822B-0AF1FF15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2" y="1600201"/>
            <a:ext cx="539608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86313" y="1600201"/>
            <a:ext cx="5396089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B0D64-ABFA-9741-AD3F-4F9E77C734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08612"/>
      </p:ext>
    </p:extLst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>
              <a:defRPr sz="4000" b="0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0804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62" y="1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>
              <a:defRPr sz="4000" b="0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9164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>
              <a:defRPr sz="3200">
                <a:latin typeface="Futura Light"/>
                <a:cs typeface="Futura Light"/>
              </a:defRPr>
            </a:lvl1pPr>
            <a:lvl2pPr>
              <a:defRPr sz="2800">
                <a:latin typeface="Futura Light"/>
                <a:cs typeface="Futura Light"/>
              </a:defRPr>
            </a:lvl2pPr>
            <a:lvl3pPr>
              <a:defRPr sz="2400">
                <a:latin typeface="Futura Light"/>
                <a:cs typeface="Futura Light"/>
              </a:defRPr>
            </a:lvl3pPr>
            <a:lvl4pPr>
              <a:defRPr sz="2400">
                <a:latin typeface="Futura Light"/>
                <a:cs typeface="Futura Light"/>
              </a:defRPr>
            </a:lvl4pPr>
            <a:lvl5pPr>
              <a:defRPr sz="2400">
                <a:latin typeface="Futura Light"/>
                <a:cs typeface="Futura Light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6"/>
            <a:ext cx="28448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3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7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3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7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3049"/>
            <a:ext cx="4011084" cy="1162051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1435104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190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6" indent="0">
              <a:buNone/>
              <a:defRPr sz="933"/>
            </a:lvl5pPr>
            <a:lvl6pPr marL="2285943" indent="0">
              <a:buNone/>
              <a:defRPr sz="933"/>
            </a:lvl6pPr>
            <a:lvl7pPr marL="2743133" indent="0">
              <a:buNone/>
              <a:defRPr sz="933"/>
            </a:lvl7pPr>
            <a:lvl8pPr marL="3200320" indent="0">
              <a:buNone/>
              <a:defRPr sz="933"/>
            </a:lvl8pPr>
            <a:lvl9pPr marL="3657507" indent="0">
              <a:buNone/>
              <a:defRPr sz="93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0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6" indent="0">
              <a:buNone/>
              <a:defRPr sz="2000"/>
            </a:lvl5pPr>
            <a:lvl6pPr marL="2285943" indent="0">
              <a:buNone/>
              <a:defRPr sz="2000"/>
            </a:lvl6pPr>
            <a:lvl7pPr marL="2743133" indent="0">
              <a:buNone/>
              <a:defRPr sz="2000"/>
            </a:lvl7pPr>
            <a:lvl8pPr marL="3200320" indent="0">
              <a:buNone/>
              <a:defRPr sz="2000"/>
            </a:lvl8pPr>
            <a:lvl9pPr marL="3657507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90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6" indent="0">
              <a:buNone/>
              <a:defRPr sz="933"/>
            </a:lvl5pPr>
            <a:lvl6pPr marL="2285943" indent="0">
              <a:buNone/>
              <a:defRPr sz="933"/>
            </a:lvl6pPr>
            <a:lvl7pPr marL="2743133" indent="0">
              <a:buNone/>
              <a:defRPr sz="933"/>
            </a:lvl7pPr>
            <a:lvl8pPr marL="3200320" indent="0">
              <a:buNone/>
              <a:defRPr sz="933"/>
            </a:lvl8pPr>
            <a:lvl9pPr marL="3657507" indent="0">
              <a:buNone/>
              <a:defRPr sz="93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74639"/>
            <a:ext cx="1076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600206"/>
            <a:ext cx="107696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6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6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6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0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377" rtl="0" eaLnBrk="1" latinLnBrk="0" hangingPunct="1">
        <a:spcBef>
          <a:spcPct val="0"/>
        </a:spcBef>
        <a:buNone/>
        <a:defRPr lang="en-US" sz="4400" kern="1200" dirty="0" smtClean="0">
          <a:solidFill>
            <a:srgbClr val="31AAC4"/>
          </a:solidFill>
          <a:latin typeface="Caviar Dreams"/>
          <a:ea typeface="+mj-ea"/>
          <a:cs typeface="Caviar Dreams"/>
        </a:defRPr>
      </a:lvl1pPr>
    </p:titleStyle>
    <p:bodyStyle>
      <a:lvl1pPr marL="342890" indent="-342890" algn="l" defTabSz="9143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Futura Light"/>
          <a:ea typeface="+mn-ea"/>
          <a:cs typeface="Futura Light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Futura Light"/>
          <a:ea typeface="+mn-ea"/>
          <a:cs typeface="Futura Light"/>
        </a:defRPr>
      </a:lvl2pPr>
      <a:lvl3pPr marL="1142970" indent="-228596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Futura Light"/>
          <a:ea typeface="+mn-ea"/>
          <a:cs typeface="Futura Light"/>
        </a:defRPr>
      </a:lvl3pPr>
      <a:lvl4pPr marL="1600160" indent="-228596" algn="l" defTabSz="914377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Futura Light"/>
          <a:ea typeface="+mn-ea"/>
          <a:cs typeface="Futura Light"/>
        </a:defRPr>
      </a:lvl4pPr>
      <a:lvl5pPr marL="2057350" indent="-228596" algn="l" defTabSz="914377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Futura Light"/>
          <a:ea typeface="+mn-ea"/>
          <a:cs typeface="Futura Light"/>
        </a:defRPr>
      </a:lvl5pPr>
      <a:lvl6pPr marL="2514537" indent="-228596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6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6" indent="-228596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6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482600"/>
            <a:ext cx="843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rgbClr val="9BBB59"/>
                </a:solidFill>
                <a:latin typeface="Open Sans"/>
                <a:cs typeface="Open Sans"/>
              </a:rPr>
              <a:t>Setting up and Implementing SMAs in your practice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21" y="1792587"/>
            <a:ext cx="3757187" cy="3651223"/>
          </a:xfrm>
        </p:spPr>
      </p:pic>
    </p:spTree>
    <p:extLst>
      <p:ext uri="{BB962C8B-B14F-4D97-AF65-F5344CB8AC3E}">
        <p14:creationId xmlns:p14="http://schemas.microsoft.com/office/powerpoint/2010/main" val="11782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0400" y="990601"/>
            <a:ext cx="83651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                              The 4 P’s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Open Sans"/>
              <a:cs typeface="Open Sans"/>
            </a:endParaRPr>
          </a:p>
          <a:p>
            <a:pPr defTabSz="914377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• PERSONNEL</a:t>
            </a:r>
          </a:p>
          <a:p>
            <a:pPr defTabSz="914377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- Need a ‘champion’/receptionist</a:t>
            </a:r>
          </a:p>
          <a:p>
            <a:pPr defTabSz="914377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- Invites from Doctor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1" y="177800"/>
            <a:ext cx="536602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4267" dirty="0">
                <a:solidFill>
                  <a:srgbClr val="9BBB59"/>
                </a:solidFill>
                <a:latin typeface="Open Sans"/>
                <a:cs typeface="Open Sans"/>
              </a:rPr>
              <a:t>Resourcing your SMA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2083" y="2660960"/>
            <a:ext cx="83799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• PRODUCT</a:t>
            </a:r>
          </a:p>
          <a:p>
            <a:pPr defTabSz="914377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- USPs for Pts: peer support; more time with doctor</a:t>
            </a:r>
          </a:p>
          <a:p>
            <a:pPr defTabSz="914377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- USP for Clinicians: no repetition; peer support; more</a:t>
            </a:r>
          </a:p>
          <a:p>
            <a:pPr defTabSz="914377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 	   relaxing; more fun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2083" y="4148675"/>
            <a:ext cx="8676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• PRICE</a:t>
            </a:r>
          </a:p>
          <a:p>
            <a:pPr defTabSz="914377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- Covered by item 23 if bulk billing</a:t>
            </a:r>
          </a:p>
          <a:p>
            <a:pPr defTabSz="914377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- Co-payment for specific programs (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eg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. weight control)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2083" y="5370290"/>
            <a:ext cx="8702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• PLACE</a:t>
            </a:r>
          </a:p>
          <a:p>
            <a:pPr defTabSz="914377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- Room size to cope with 8 – 15 people (Pts + clinicians)</a:t>
            </a:r>
          </a:p>
          <a:p>
            <a:pPr defTabSz="914377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- Semi-circle seating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6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050"/>
          <p:cNvSpPr>
            <a:spLocks noGrp="1" noRot="1" noChangeArrowheads="1"/>
          </p:cNvSpPr>
          <p:nvPr>
            <p:ph type="title"/>
          </p:nvPr>
        </p:nvSpPr>
        <p:spPr>
          <a:xfrm>
            <a:off x="948267" y="685800"/>
            <a:ext cx="10295467" cy="990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4444" dirty="0">
                <a:solidFill>
                  <a:schemeClr val="accent3"/>
                </a:solidFill>
                <a:latin typeface="Open Sans"/>
                <a:cs typeface="Open Sans"/>
              </a:rPr>
              <a:t>Operational Challenges</a:t>
            </a:r>
            <a:endParaRPr lang="en-US" sz="2500" dirty="0">
              <a:solidFill>
                <a:srgbClr val="FFFF00"/>
              </a:solidFill>
              <a:latin typeface="Arial" pitchFamily="-1" charset="0"/>
            </a:endParaRPr>
          </a:p>
        </p:txBody>
      </p:sp>
      <p:sp>
        <p:nvSpPr>
          <p:cNvPr id="28675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1761068" y="1790792"/>
            <a:ext cx="4199467" cy="4495800"/>
          </a:xfrm>
          <a:ln>
            <a:solidFill>
              <a:srgbClr val="CCFFFF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Introduce change</a:t>
            </a:r>
          </a:p>
          <a:p>
            <a:pPr eaLnBrk="1" hangingPunct="1">
              <a:lnSpc>
                <a:spcPct val="130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Major paradigm shift</a:t>
            </a:r>
          </a:p>
          <a:p>
            <a:pPr eaLnBrk="1" hangingPunct="1">
              <a:lnSpc>
                <a:spcPct val="130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Magnifies system probs.</a:t>
            </a:r>
          </a:p>
          <a:p>
            <a:pPr eaLnBrk="1" hangingPunct="1">
              <a:lnSpc>
                <a:spcPct val="130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Physician &amp; Pt buy-In</a:t>
            </a:r>
          </a:p>
          <a:p>
            <a:pPr eaLnBrk="1" hangingPunct="1">
              <a:lnSpc>
                <a:spcPct val="130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Training &amp; confidentiality</a:t>
            </a:r>
          </a:p>
          <a:p>
            <a:pPr eaLnBrk="1" hangingPunct="1">
              <a:lnSpc>
                <a:spcPct val="130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Personnel requirements</a:t>
            </a:r>
          </a:p>
          <a:p>
            <a:pPr eaLnBrk="1" hangingPunct="1">
              <a:lnSpc>
                <a:spcPct val="130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Group &amp; exam rooms</a:t>
            </a:r>
          </a:p>
          <a:p>
            <a:pPr eaLnBrk="1" hangingPunct="1">
              <a:lnSpc>
                <a:spcPct val="130000"/>
              </a:lnSpc>
              <a:buClr>
                <a:srgbClr val="FFFF99"/>
              </a:buClr>
              <a:buSzPct val="150000"/>
              <a:buFont typeface="Wingdings" pitchFamily="-1" charset="2"/>
              <a:buChar char="§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itchFamily="-1" charset="0"/>
            </a:endParaRPr>
          </a:p>
          <a:p>
            <a:pPr eaLnBrk="1" hangingPunct="1">
              <a:lnSpc>
                <a:spcPct val="130000"/>
              </a:lnSpc>
              <a:buClr>
                <a:srgbClr val="FFFF99"/>
              </a:buClr>
              <a:buSzPct val="150000"/>
              <a:buFont typeface="Wingdings" pitchFamily="-1" charset="2"/>
              <a:buChar char="§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Arial" pitchFamily="-1" charset="0"/>
            </a:endParaRPr>
          </a:p>
        </p:txBody>
      </p:sp>
      <p:sp>
        <p:nvSpPr>
          <p:cNvPr id="28676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5960533" y="1790792"/>
            <a:ext cx="4470400" cy="4495800"/>
          </a:xfrm>
          <a:ln>
            <a:solidFill>
              <a:srgbClr val="CCFFFF"/>
            </a:solidFill>
          </a:ln>
          <a:effectLst/>
        </p:spPr>
        <p:txBody>
          <a:bodyPr>
            <a:normAutofit/>
          </a:bodyPr>
          <a:lstStyle/>
          <a:p>
            <a:pPr>
              <a:lnSpc>
                <a:spcPct val="135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Must promote effectively</a:t>
            </a:r>
          </a:p>
          <a:p>
            <a:pPr algn="ctr">
              <a:lnSpc>
                <a:spcPct val="135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Competing resource needs</a:t>
            </a:r>
          </a:p>
          <a:p>
            <a:pPr>
              <a:lnSpc>
                <a:spcPct val="135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Ongoing evaluation</a:t>
            </a:r>
          </a:p>
          <a:p>
            <a:pPr>
              <a:lnSpc>
                <a:spcPct val="135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Launch targeted # / Year </a:t>
            </a:r>
          </a:p>
          <a:p>
            <a:pPr>
              <a:lnSpc>
                <a:spcPct val="135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Maintain minimum numbers</a:t>
            </a:r>
          </a:p>
          <a:p>
            <a:pPr>
              <a:lnSpc>
                <a:spcPct val="135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Stay on model</a:t>
            </a:r>
          </a:p>
          <a:p>
            <a:pPr marL="0" indent="0">
              <a:lnSpc>
                <a:spcPct val="135000"/>
              </a:lnSpc>
              <a:buClr>
                <a:schemeClr val="tx1">
                  <a:lumMod val="75000"/>
                  <a:lumOff val="25000"/>
                </a:schemeClr>
              </a:buClr>
              <a:buSzPct val="150000"/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09528505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10A0-9F79-4E0F-8500-C274A201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  <a:latin typeface="+mn-lt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C8252-8E7A-404B-B672-93181D762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What sort of SMA in your place  and why?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48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6952" y="2810434"/>
            <a:ext cx="6114687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sz="8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Q&amp;A </a:t>
            </a:r>
          </a:p>
          <a:p>
            <a:pPr algn="ctr" defTabSz="914377"/>
            <a:r>
              <a:rPr lang="en-US" sz="8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 Red Flags</a:t>
            </a:r>
          </a:p>
          <a:p>
            <a:pPr defTabSz="914377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593" y="668871"/>
            <a:ext cx="3070747" cy="1751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22595" y="6506683"/>
            <a:ext cx="36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200" dirty="0">
                <a:solidFill>
                  <a:prstClr val="black"/>
                </a:solidFill>
                <a:latin typeface="Calibri"/>
              </a:rPr>
              <a:t>E/J</a:t>
            </a:r>
          </a:p>
        </p:txBody>
      </p:sp>
    </p:spTree>
    <p:extLst>
      <p:ext uri="{BB962C8B-B14F-4D97-AF65-F5344CB8AC3E}">
        <p14:creationId xmlns:p14="http://schemas.microsoft.com/office/powerpoint/2010/main" val="4248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441D7E-A954-8542-86CA-F3BDEBD2266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03200" y="4851400"/>
            <a:ext cx="11658600" cy="1143000"/>
          </a:xfrm>
          <a:prstGeom prst="rect">
            <a:avLst/>
          </a:prstGeom>
        </p:spPr>
        <p:txBody>
          <a:bodyPr lIns="91440" tIns="45720" rIns="91440" bIns="4572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rgbClr val="31AAC4"/>
                </a:solidFill>
                <a:latin typeface="Caviar Dreams"/>
                <a:ea typeface="+mj-ea"/>
                <a:cs typeface="Caviar Dreams"/>
              </a:defRPr>
            </a:lvl1pPr>
          </a:lstStyle>
          <a:p>
            <a:pPr algn="ctr" defTabSz="1219170"/>
            <a:endParaRPr lang="en-US" sz="4000" dirty="0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1" y="4546601"/>
            <a:ext cx="5131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200" dirty="0" err="1">
                <a:solidFill>
                  <a:srgbClr val="9BBB59"/>
                </a:solidFill>
                <a:latin typeface="Calibri"/>
              </a:rPr>
              <a:t>www.lifestylemedicine.org.au</a:t>
            </a:r>
            <a:endParaRPr lang="en-US" sz="3200" dirty="0">
              <a:solidFill>
                <a:srgbClr val="9BBB59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A0397-2CF2-F84E-B97E-3BFFA92825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37720"/>
            <a:ext cx="4495800" cy="26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An office with a desk and chair in a room&#10;&#10;Description generated with very high confidence">
            <a:extLst>
              <a:ext uri="{FF2B5EF4-FFF2-40B4-BE49-F238E27FC236}">
                <a16:creationId xmlns:a16="http://schemas.microsoft.com/office/drawing/2014/main" id="{75492909-E987-43C5-8F0D-315E4D46B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/>
          </a:blip>
          <a:srcRect t="288" b="594"/>
          <a:stretch/>
        </p:blipFill>
        <p:spPr>
          <a:xfrm>
            <a:off x="27" y="-25400"/>
            <a:ext cx="1219197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8F7834-DDFF-4413-AAB9-155B794E5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9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  <a:latin typeface="Open Sans"/>
                <a:cs typeface="Open Sans"/>
              </a:rPr>
              <a:t>Design your SMA thoughtfully</a:t>
            </a:r>
          </a:p>
        </p:txBody>
      </p:sp>
    </p:spTree>
    <p:extLst>
      <p:ext uri="{BB962C8B-B14F-4D97-AF65-F5344CB8AC3E}">
        <p14:creationId xmlns:p14="http://schemas.microsoft.com/office/powerpoint/2010/main" val="2190387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1" y="1498600"/>
            <a:ext cx="86952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“..</a:t>
            </a: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individual medical consultations carried out sequentially </a:t>
            </a:r>
          </a:p>
          <a:p>
            <a:pPr defTabSz="914377"/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with a number of patients, administered by a skilled </a:t>
            </a:r>
          </a:p>
          <a:p>
            <a:pPr defTabSz="914377"/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Facilitator, with others with similar concerns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 </a:t>
            </a: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listening </a:t>
            </a:r>
          </a:p>
          <a:p>
            <a:pPr defTabSz="914377"/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and contributing.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”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1878060" y="4194883"/>
            <a:ext cx="8485143" cy="2137708"/>
            <a:chOff x="354059" y="4206866"/>
            <a:chExt cx="8485142" cy="2137708"/>
          </a:xfrm>
        </p:grpSpPr>
        <p:sp>
          <p:nvSpPr>
            <p:cNvPr id="7" name="TextBox 6"/>
            <p:cNvSpPr txBox="1"/>
            <p:nvPr/>
          </p:nvSpPr>
          <p:spPr>
            <a:xfrm>
              <a:off x="3496647" y="4730086"/>
              <a:ext cx="16712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800" b="1" dirty="0">
                  <a:solidFill>
                    <a:srgbClr val="9BBB59"/>
                  </a:solidFill>
                  <a:latin typeface="Calibri"/>
                </a:rPr>
                <a:t>Facilitator</a:t>
              </a:r>
              <a:endParaRPr lang="en-US" sz="2000" dirty="0"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93843" y="4730086"/>
              <a:ext cx="23284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800" b="1" dirty="0">
                  <a:solidFill>
                    <a:srgbClr val="9BBB59"/>
                  </a:solidFill>
                  <a:latin typeface="Calibri"/>
                </a:rPr>
                <a:t>Practice Nurse</a:t>
              </a:r>
              <a:endParaRPr lang="en-US" sz="2000" dirty="0"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51143" y="4725174"/>
              <a:ext cx="40339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800" b="1" dirty="0">
                  <a:solidFill>
                    <a:srgbClr val="9BBB59"/>
                  </a:solidFill>
                  <a:latin typeface="Calibri"/>
                </a:rPr>
                <a:t>     Doctor </a:t>
              </a:r>
              <a:endParaRPr lang="en-US" sz="2000" dirty="0"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6647" y="4206866"/>
              <a:ext cx="33542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800" b="1" dirty="0">
                  <a:solidFill>
                    <a:srgbClr val="9BBB59"/>
                  </a:solidFill>
                  <a:latin typeface="Calibri"/>
                </a:rPr>
                <a:t>SMA TEAM @ 90 min</a:t>
              </a:r>
              <a:endParaRPr lang="en-US" sz="2000" dirty="0"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0447" y="5476817"/>
              <a:ext cx="20380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800" b="1" dirty="0">
                  <a:solidFill>
                    <a:srgbClr val="9BBB59"/>
                  </a:solidFill>
                  <a:latin typeface="Calibri"/>
                </a:rPr>
                <a:t>Documenter</a:t>
              </a:r>
              <a:endParaRPr lang="en-US" sz="2000" dirty="0"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4059" y="4232266"/>
              <a:ext cx="8485142" cy="211230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76193" y="482600"/>
            <a:ext cx="619829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sz="4267" dirty="0">
                <a:solidFill>
                  <a:srgbClr val="9BBB59"/>
                </a:solidFill>
                <a:latin typeface="Open Sans"/>
                <a:cs typeface="Open Sans"/>
              </a:rPr>
              <a:t>Your goal with each SMA</a:t>
            </a:r>
          </a:p>
        </p:txBody>
      </p:sp>
      <p:sp>
        <p:nvSpPr>
          <p:cNvPr id="16" name="Oval 15"/>
          <p:cNvSpPr/>
          <p:nvPr/>
        </p:nvSpPr>
        <p:spPr>
          <a:xfrm>
            <a:off x="2766307" y="4603975"/>
            <a:ext cx="4101300" cy="97024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31918-362C-41EC-AE55-D307DDD4166B}"/>
              </a:ext>
            </a:extLst>
          </p:cNvPr>
          <p:cNvSpPr txBox="1"/>
          <p:nvPr/>
        </p:nvSpPr>
        <p:spPr>
          <a:xfrm rot="20494859">
            <a:off x="2033088" y="4216945"/>
            <a:ext cx="14742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AU" sz="2667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8-15  pts</a:t>
            </a:r>
          </a:p>
        </p:txBody>
      </p:sp>
    </p:spTree>
    <p:extLst>
      <p:ext uri="{BB962C8B-B14F-4D97-AF65-F5344CB8AC3E}">
        <p14:creationId xmlns:p14="http://schemas.microsoft.com/office/powerpoint/2010/main" val="16189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0" y="76201"/>
            <a:ext cx="81280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AU" sz="4267" dirty="0">
                <a:solidFill>
                  <a:srgbClr val="9BBB59"/>
                </a:solidFill>
                <a:latin typeface="Open Sans"/>
                <a:cs typeface="Open Sans"/>
              </a:rPr>
              <a:t>What type of SMA will you run</a:t>
            </a:r>
            <a:r>
              <a:rPr lang="en-AU" sz="4267" dirty="0">
                <a:solidFill>
                  <a:srgbClr val="9BBB59"/>
                </a:solidFill>
                <a:latin typeface="Calibri"/>
              </a:rPr>
              <a:t>?</a:t>
            </a:r>
            <a:endParaRPr lang="en-US" sz="4267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8850" y="946142"/>
            <a:ext cx="74655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Generic                       Type                                    Composition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3150" y="1831182"/>
            <a:ext cx="1834605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defTabSz="914377"/>
            <a:r>
              <a:rPr lang="en-US" sz="2000" b="1" dirty="0">
                <a:solidFill>
                  <a:prstClr val="black"/>
                </a:solidFill>
                <a:latin typeface="Calibri"/>
              </a:rPr>
              <a:t>Shared Medical</a:t>
            </a:r>
          </a:p>
          <a:p>
            <a:pPr defTabSz="914377"/>
            <a:r>
              <a:rPr lang="en-US" sz="2000" b="1" dirty="0">
                <a:solidFill>
                  <a:prstClr val="black"/>
                </a:solidFill>
                <a:latin typeface="Calibri"/>
              </a:rPr>
              <a:t>Appointments </a:t>
            </a:r>
          </a:p>
          <a:p>
            <a:pPr defTabSz="914377"/>
            <a:r>
              <a:rPr lang="en-US" sz="2000" b="1" dirty="0">
                <a:solidFill>
                  <a:prstClr val="black"/>
                </a:solidFill>
                <a:latin typeface="Calibri"/>
              </a:rPr>
              <a:t>(SMAs):</a:t>
            </a:r>
          </a:p>
          <a:p>
            <a:pPr defTabSz="914377"/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defTabSz="914377"/>
            <a:r>
              <a:rPr lang="en-US" sz="1400" dirty="0">
                <a:solidFill>
                  <a:prstClr val="black"/>
                </a:solidFill>
                <a:latin typeface="Calibri"/>
              </a:rPr>
              <a:t>Medical and Allied </a:t>
            </a:r>
          </a:p>
          <a:p>
            <a:pPr defTabSz="914377"/>
            <a:r>
              <a:rPr lang="en-US" sz="1400" dirty="0">
                <a:solidFill>
                  <a:prstClr val="black"/>
                </a:solidFill>
                <a:latin typeface="Calibri"/>
              </a:rPr>
              <a:t>Health consultation </a:t>
            </a:r>
          </a:p>
          <a:p>
            <a:pPr defTabSz="914377"/>
            <a:r>
              <a:rPr lang="en-US" sz="1400" dirty="0">
                <a:solidFill>
                  <a:prstClr val="black"/>
                </a:solidFill>
                <a:latin typeface="Calibri"/>
              </a:rPr>
              <a:t>and group session </a:t>
            </a:r>
          </a:p>
          <a:p>
            <a:pPr defTabSz="914377"/>
            <a:r>
              <a:rPr lang="en-US" sz="1400" dirty="0">
                <a:solidFill>
                  <a:prstClr val="black"/>
                </a:solidFill>
                <a:latin typeface="Calibri"/>
              </a:rPr>
              <a:t>with 6-12 patients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7571" y="1433009"/>
            <a:ext cx="2799934" cy="13542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2000" b="1" dirty="0">
                <a:solidFill>
                  <a:srgbClr val="404040"/>
                </a:solidFill>
                <a:latin typeface="Calibri"/>
              </a:rPr>
              <a:t>Physical Shared Medical </a:t>
            </a:r>
          </a:p>
          <a:p>
            <a:pPr defTabSz="914377"/>
            <a:r>
              <a:rPr lang="en-US" sz="2000" b="1" dirty="0">
                <a:solidFill>
                  <a:srgbClr val="404040"/>
                </a:solidFill>
                <a:latin typeface="Calibri"/>
              </a:rPr>
              <a:t>Appointments (PSMAs)</a:t>
            </a:r>
          </a:p>
          <a:p>
            <a:pPr defTabSz="914377"/>
            <a:r>
              <a:rPr lang="en-US" sz="1400" dirty="0">
                <a:solidFill>
                  <a:srgbClr val="404040"/>
                </a:solidFill>
                <a:latin typeface="Calibri"/>
              </a:rPr>
              <a:t>Includes a range of physical tests</a:t>
            </a:r>
          </a:p>
          <a:p>
            <a:pPr defTabSz="914377"/>
            <a:r>
              <a:rPr lang="en-US" sz="1400" dirty="0">
                <a:solidFill>
                  <a:srgbClr val="404040"/>
                </a:solidFill>
                <a:latin typeface="Calibri"/>
              </a:rPr>
              <a:t>by GP or PN in ‘breakout’ room</a:t>
            </a:r>
          </a:p>
          <a:p>
            <a:pPr defTabSz="914377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451" y="1409922"/>
            <a:ext cx="32754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1400" b="1" dirty="0">
                <a:solidFill>
                  <a:prstClr val="black"/>
                </a:solidFill>
                <a:latin typeface="Calibri"/>
              </a:rPr>
              <a:t>Heterogeneous                      Homogeneous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0451" y="2540948"/>
            <a:ext cx="1488293" cy="23391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Varying gender/</a:t>
            </a:r>
          </a:p>
          <a:p>
            <a:pPr defTabSz="914377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age/ailment etc. </a:t>
            </a:r>
          </a:p>
          <a:p>
            <a:pPr defTabSz="914377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Pts with different </a:t>
            </a:r>
          </a:p>
          <a:p>
            <a:pPr defTabSz="914377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types of chronic </a:t>
            </a:r>
          </a:p>
          <a:p>
            <a:pPr defTabSz="914377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disease with</a:t>
            </a:r>
          </a:p>
          <a:p>
            <a:pPr defTabSz="914377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similar lifestyle </a:t>
            </a:r>
          </a:p>
          <a:p>
            <a:pPr defTabSz="914377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causes</a:t>
            </a:r>
          </a:p>
          <a:p>
            <a:pPr defTabSz="914377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(T2D; CHD, </a:t>
            </a:r>
          </a:p>
          <a:p>
            <a:pPr defTabSz="914377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COPD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etc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)</a:t>
            </a:r>
          </a:p>
          <a:p>
            <a:pPr defTabSz="914377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8705" y="2540948"/>
            <a:ext cx="1423916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r>
              <a:rPr lang="en-US" sz="1400" dirty="0">
                <a:solidFill>
                  <a:srgbClr val="404040"/>
                </a:solidFill>
                <a:latin typeface="Calibri"/>
              </a:rPr>
              <a:t>Similar ailment</a:t>
            </a:r>
          </a:p>
          <a:p>
            <a:pPr defTabSz="914377"/>
            <a:r>
              <a:rPr lang="en-US" sz="1400" dirty="0">
                <a:solidFill>
                  <a:srgbClr val="404040"/>
                </a:solidFill>
                <a:latin typeface="Calibri"/>
              </a:rPr>
              <a:t>or background</a:t>
            </a:r>
          </a:p>
          <a:p>
            <a:pPr defTabSz="914377"/>
            <a:r>
              <a:rPr lang="en-US" sz="1400" dirty="0" err="1">
                <a:solidFill>
                  <a:srgbClr val="404040"/>
                </a:solidFill>
                <a:latin typeface="Calibri"/>
              </a:rPr>
              <a:t>eg</a:t>
            </a:r>
            <a:r>
              <a:rPr lang="en-US" sz="1400" dirty="0">
                <a:solidFill>
                  <a:srgbClr val="404040"/>
                </a:solidFill>
                <a:latin typeface="Calibri"/>
              </a:rPr>
              <a:t>. T2D; </a:t>
            </a:r>
          </a:p>
          <a:p>
            <a:pPr defTabSz="914377"/>
            <a:r>
              <a:rPr lang="en-US" sz="1400" dirty="0">
                <a:solidFill>
                  <a:srgbClr val="404040"/>
                </a:solidFill>
                <a:latin typeface="Calibri"/>
              </a:rPr>
              <a:t>Indigenous men/</a:t>
            </a:r>
          </a:p>
          <a:p>
            <a:pPr defTabSz="914377"/>
            <a:r>
              <a:rPr lang="en-US" sz="1400" dirty="0">
                <a:solidFill>
                  <a:srgbClr val="404040"/>
                </a:solidFill>
                <a:latin typeface="Calibri"/>
              </a:rPr>
              <a:t>women; elderly</a:t>
            </a:r>
          </a:p>
          <a:p>
            <a:pPr defTabSz="914377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3150" y="946141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377"/>
            <a:endParaRPr lang="en-US" sz="20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13150" y="1407806"/>
            <a:ext cx="8634985" cy="1588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194352" y="3591889"/>
            <a:ext cx="5293085" cy="1588"/>
          </a:xfrm>
          <a:prstGeom prst="line">
            <a:avLst/>
          </a:prstGeom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017123" y="3555873"/>
            <a:ext cx="5293087" cy="1588"/>
          </a:xfrm>
          <a:prstGeom prst="line">
            <a:avLst/>
          </a:prstGeom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50556" y="1831182"/>
            <a:ext cx="3797579" cy="1588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255347" y="3823517"/>
            <a:ext cx="4831421" cy="1588"/>
          </a:xfrm>
          <a:prstGeom prst="line">
            <a:avLst/>
          </a:prstGeom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59914" y="906190"/>
            <a:ext cx="8634985" cy="1588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-809152" y="3563377"/>
            <a:ext cx="5293085" cy="1588"/>
          </a:xfrm>
          <a:prstGeom prst="line">
            <a:avLst/>
          </a:prstGeom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868400" y="3563377"/>
            <a:ext cx="5293085" cy="1588"/>
          </a:xfrm>
          <a:prstGeom prst="line">
            <a:avLst/>
          </a:prstGeom>
          <a:ln w="28575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79164" y="6193062"/>
            <a:ext cx="8634985" cy="1588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94506" y="2818003"/>
            <a:ext cx="28303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b="1" dirty="0">
                <a:solidFill>
                  <a:srgbClr val="404040"/>
                </a:solidFill>
                <a:latin typeface="Calibri"/>
              </a:rPr>
              <a:t>Programmed Shared</a:t>
            </a:r>
          </a:p>
          <a:p>
            <a:pPr defTabSz="914377"/>
            <a:r>
              <a:rPr lang="en-US" sz="2000" b="1" dirty="0">
                <a:solidFill>
                  <a:srgbClr val="404040"/>
                </a:solidFill>
                <a:latin typeface="Calibri"/>
              </a:rPr>
              <a:t>Medical Appointments</a:t>
            </a:r>
          </a:p>
          <a:p>
            <a:pPr defTabSz="914377"/>
            <a:r>
              <a:rPr lang="en-US" sz="2000" b="1" dirty="0">
                <a:solidFill>
                  <a:srgbClr val="404040"/>
                </a:solidFill>
                <a:latin typeface="Calibri"/>
              </a:rPr>
              <a:t>(</a:t>
            </a:r>
            <a:r>
              <a:rPr lang="en-US" sz="2000" b="1" dirty="0" err="1">
                <a:solidFill>
                  <a:srgbClr val="404040"/>
                </a:solidFill>
                <a:latin typeface="Calibri"/>
              </a:rPr>
              <a:t>pSMAs</a:t>
            </a:r>
            <a:r>
              <a:rPr lang="en-US" sz="2000" b="1" dirty="0">
                <a:solidFill>
                  <a:srgbClr val="404040"/>
                </a:solidFill>
                <a:latin typeface="Calibri"/>
              </a:rPr>
              <a:t>)</a:t>
            </a:r>
          </a:p>
          <a:p>
            <a:pPr defTabSz="914377"/>
            <a:r>
              <a:rPr lang="en-US" sz="1400" dirty="0" err="1">
                <a:solidFill>
                  <a:srgbClr val="404040"/>
                </a:solidFill>
                <a:latin typeface="Calibri"/>
              </a:rPr>
              <a:t>Ie</a:t>
            </a:r>
            <a:r>
              <a:rPr lang="en-US" sz="1400" dirty="0">
                <a:solidFill>
                  <a:srgbClr val="404040"/>
                </a:solidFill>
                <a:latin typeface="Calibri"/>
              </a:rPr>
              <a:t>. weight loss, smoking, pain, </a:t>
            </a:r>
          </a:p>
          <a:p>
            <a:pPr defTabSz="914377"/>
            <a:r>
              <a:rPr lang="en-US" sz="1400" dirty="0">
                <a:solidFill>
                  <a:srgbClr val="404040"/>
                </a:solidFill>
                <a:latin typeface="Calibri"/>
              </a:rPr>
              <a:t>restless babies, Type 2 diabetes  etc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0515" y="4401551"/>
            <a:ext cx="276508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sz="2000" b="1" dirty="0">
                <a:solidFill>
                  <a:srgbClr val="404040"/>
                </a:solidFill>
                <a:latin typeface="Calibri"/>
              </a:rPr>
              <a:t>Drop in Group Medical</a:t>
            </a:r>
          </a:p>
          <a:p>
            <a:pPr defTabSz="914377"/>
            <a:r>
              <a:rPr lang="en-US" sz="2000" b="1" dirty="0">
                <a:solidFill>
                  <a:srgbClr val="404040"/>
                </a:solidFill>
                <a:latin typeface="Calibri"/>
              </a:rPr>
              <a:t>Appointments </a:t>
            </a:r>
          </a:p>
          <a:p>
            <a:pPr defTabSz="914377"/>
            <a:r>
              <a:rPr lang="en-US" sz="2000" b="1" dirty="0">
                <a:solidFill>
                  <a:srgbClr val="404040"/>
                </a:solidFill>
                <a:latin typeface="Calibri"/>
              </a:rPr>
              <a:t>(DIGMAs):</a:t>
            </a:r>
          </a:p>
          <a:p>
            <a:pPr defTabSz="914377"/>
            <a:r>
              <a:rPr lang="en-US" sz="1400" dirty="0">
                <a:solidFill>
                  <a:srgbClr val="404040"/>
                </a:solidFill>
                <a:latin typeface="Calibri"/>
              </a:rPr>
              <a:t>Medical and Allied Health</a:t>
            </a:r>
          </a:p>
          <a:p>
            <a:pPr defTabSz="914377"/>
            <a:r>
              <a:rPr lang="en-US" sz="1400" dirty="0">
                <a:solidFill>
                  <a:srgbClr val="404040"/>
                </a:solidFill>
                <a:latin typeface="Calibri"/>
              </a:rPr>
              <a:t>consultation and group</a:t>
            </a:r>
          </a:p>
          <a:p>
            <a:pPr defTabSz="914377"/>
            <a:r>
              <a:rPr lang="en-US" sz="1400" dirty="0">
                <a:solidFill>
                  <a:srgbClr val="404040"/>
                </a:solidFill>
                <a:latin typeface="Calibri"/>
              </a:rPr>
              <a:t>session with 6-12 patients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6D713-51EC-1546-B6B5-A628FC316FEF}"/>
              </a:ext>
            </a:extLst>
          </p:cNvPr>
          <p:cNvSpPr txBox="1"/>
          <p:nvPr/>
        </p:nvSpPr>
        <p:spPr>
          <a:xfrm>
            <a:off x="8034107" y="6319815"/>
            <a:ext cx="3554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Egger, G. et al., </a:t>
            </a:r>
            <a:r>
              <a:rPr lang="en-US" sz="1600" i="1" dirty="0"/>
              <a:t>AFP</a:t>
            </a:r>
            <a:r>
              <a:rPr lang="en-US" sz="1600" dirty="0"/>
              <a:t>, 2014, 43:3, 151-154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086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81000"/>
            <a:ext cx="7924800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9BBB59"/>
                </a:solidFill>
                <a:latin typeface="Open Sans"/>
                <a:cs typeface="Open Sans"/>
              </a:rPr>
              <a:t>SMA types: examples</a:t>
            </a:r>
            <a:br>
              <a:rPr lang="en-US" dirty="0">
                <a:solidFill>
                  <a:srgbClr val="9BBB59"/>
                </a:solidFill>
                <a:latin typeface="Open Sans"/>
                <a:cs typeface="Open Sans"/>
              </a:rPr>
            </a:br>
            <a:endParaRPr lang="en-US" sz="3600" dirty="0">
              <a:solidFill>
                <a:srgbClr val="9BBB59"/>
              </a:solidFill>
              <a:latin typeface="Open Sans"/>
              <a:cs typeface="Open San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8800" y="1193800"/>
          <a:ext cx="8485190" cy="5029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587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Pediatric Diabetes</a:t>
                      </a: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Cardiology (Preventative)</a:t>
                      </a: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331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Pre-Diabetes</a:t>
                      </a:r>
                      <a:r>
                        <a:rPr lang="en-US" sz="2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 care</a:t>
                      </a:r>
                      <a:endParaRPr lang="en-US" sz="2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/>
                        <a:cs typeface="Open Sans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Osteoporosis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Asthma</a:t>
                      </a: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Sleep Medicine (CPAP)</a:t>
                      </a: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Menopause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Pediatric Rheumatology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Wellness</a:t>
                      </a: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CHF and Discharge</a:t>
                      </a: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Pain Management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Weight</a:t>
                      </a:r>
                      <a:r>
                        <a:rPr lang="en-US" sz="2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 Management</a:t>
                      </a:r>
                      <a:endParaRPr lang="en-US" sz="2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/>
                        <a:cs typeface="Open Sans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Adolescent</a:t>
                      </a:r>
                      <a:r>
                        <a:rPr lang="en-US" sz="2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 weight</a:t>
                      </a:r>
                      <a:endParaRPr lang="en-US" sz="2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/>
                        <a:cs typeface="Open Sans"/>
                      </a:endParaRP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Diabetic</a:t>
                      </a:r>
                      <a:r>
                        <a:rPr lang="en-US" sz="2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 foot care</a:t>
                      </a:r>
                      <a:endParaRPr lang="en-US" sz="2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/>
                        <a:cs typeface="Open Sans"/>
                      </a:endParaRP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PMSF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Medical Nutrition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Macular degeneration</a:t>
                      </a: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Stroke </a:t>
                      </a: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Diabetes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Heel pain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587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Bariatric</a:t>
                      </a: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Psychiatry</a:t>
                      </a:r>
                      <a:r>
                        <a:rPr lang="en-US" sz="2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/>
                          <a:cs typeface="Open Sans"/>
                        </a:rPr>
                        <a:t> : Mood Disorders</a:t>
                      </a:r>
                      <a:endParaRPr lang="en-US" sz="2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/>
                        <a:cs typeface="Open Sans"/>
                      </a:endParaRPr>
                    </a:p>
                  </a:txBody>
                  <a:tcPr marT="45727" marB="4572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6408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28AD8-9B43-4D7B-848E-B303D9BDFD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00" y="21492"/>
            <a:ext cx="1219197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DC5855-B7F7-41E1-9C22-50884D1F9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584200"/>
            <a:ext cx="10464800" cy="365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  <a:latin typeface="Open Sans"/>
                <a:cs typeface="Open Sans"/>
              </a:rPr>
              <a:t>Design your SMA around the outcomes you want</a:t>
            </a:r>
            <a:br>
              <a:rPr lang="en-US" sz="4800" dirty="0">
                <a:solidFill>
                  <a:srgbClr val="FFFFFF"/>
                </a:solidFill>
                <a:latin typeface="Open Sans"/>
                <a:cs typeface="Open Sans"/>
              </a:rPr>
            </a:br>
            <a:br>
              <a:rPr lang="en-US" sz="2667" dirty="0">
                <a:solidFill>
                  <a:srgbClr val="FFFFFF"/>
                </a:solidFill>
                <a:latin typeface="Open Sans"/>
                <a:cs typeface="Open Sans"/>
              </a:rPr>
            </a:br>
            <a:r>
              <a:rPr lang="en-US" sz="3200" dirty="0">
                <a:solidFill>
                  <a:srgbClr val="FFFFFF"/>
                </a:solidFill>
                <a:latin typeface="Open Sans"/>
                <a:cs typeface="Open Sans"/>
              </a:rPr>
              <a:t>considering</a:t>
            </a:r>
            <a:r>
              <a:rPr lang="mr-IN" sz="3200" dirty="0">
                <a:solidFill>
                  <a:srgbClr val="FFFFFF"/>
                </a:solidFill>
                <a:latin typeface="Open Sans"/>
                <a:cs typeface="Open Sans"/>
              </a:rPr>
              <a:t>…</a:t>
            </a:r>
            <a:br>
              <a:rPr lang="en-US" sz="5067" dirty="0">
                <a:solidFill>
                  <a:srgbClr val="FFFFFF"/>
                </a:solidFill>
              </a:rPr>
            </a:br>
            <a:endParaRPr lang="en-AU" sz="5067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D03A4-F1EC-41BE-8FE1-B4F96DF30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Autofit/>
          </a:bodyPr>
          <a:lstStyle/>
          <a:p>
            <a:r>
              <a:rPr lang="en-US" sz="3733" dirty="0">
                <a:solidFill>
                  <a:srgbClr val="FFFFFF"/>
                </a:solidFill>
                <a:latin typeface="Open Sans"/>
                <a:cs typeface="Open Sans"/>
              </a:rPr>
              <a:t>1) the clients you can recruit</a:t>
            </a:r>
          </a:p>
          <a:p>
            <a:r>
              <a:rPr lang="en-US" sz="3733" dirty="0">
                <a:solidFill>
                  <a:srgbClr val="FFFFFF"/>
                </a:solidFill>
                <a:latin typeface="Open Sans"/>
                <a:cs typeface="Open Sans"/>
              </a:rPr>
              <a:t>2) the resources you have.</a:t>
            </a:r>
            <a:endParaRPr lang="en-AU" sz="3733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46565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95401"/>
            <a:ext cx="927151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404040"/>
                </a:solidFill>
                <a:latin typeface="Open Sans"/>
                <a:cs typeface="Open Sans"/>
              </a:rPr>
              <a:t>                           The 4 M’s</a:t>
            </a:r>
            <a:endParaRPr lang="en-US" sz="2400" dirty="0">
              <a:solidFill>
                <a:srgbClr val="404040"/>
              </a:solidFill>
              <a:latin typeface="Open Sans"/>
              <a:cs typeface="Open Sans"/>
            </a:endParaRPr>
          </a:p>
          <a:p>
            <a:pPr defTabSz="914377"/>
            <a:r>
              <a:rPr lang="en-US" sz="2400" b="1" dirty="0">
                <a:solidFill>
                  <a:srgbClr val="404040"/>
                </a:solidFill>
                <a:latin typeface="Open Sans"/>
                <a:cs typeface="Open Sans"/>
              </a:rPr>
              <a:t>• MARKET</a:t>
            </a:r>
          </a:p>
          <a:p>
            <a:pPr defTabSz="914377"/>
            <a:r>
              <a:rPr lang="en-US" sz="2400" dirty="0">
                <a:solidFill>
                  <a:srgbClr val="404040"/>
                </a:solidFill>
                <a:latin typeface="Open Sans"/>
                <a:cs typeface="Open Sans"/>
              </a:rPr>
              <a:t>	- Homogeneous/heterogeneous group</a:t>
            </a:r>
          </a:p>
          <a:p>
            <a:pPr defTabSz="914377"/>
            <a:r>
              <a:rPr lang="en-US" sz="2400" dirty="0">
                <a:solidFill>
                  <a:srgbClr val="404040"/>
                </a:solidFill>
                <a:latin typeface="Open Sans"/>
                <a:cs typeface="Open Sans"/>
              </a:rPr>
              <a:t>	- T2DM; Arthritis; Obesity; Indigenous health; New </a:t>
            </a:r>
            <a:r>
              <a:rPr lang="en-US" sz="2400" dirty="0" err="1">
                <a:solidFill>
                  <a:srgbClr val="404040"/>
                </a:solidFill>
                <a:latin typeface="Open Sans"/>
                <a:cs typeface="Open Sans"/>
              </a:rPr>
              <a:t>borns</a:t>
            </a:r>
            <a:r>
              <a:rPr lang="en-US" sz="240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Open Sans"/>
                <a:cs typeface="Open Sans"/>
              </a:rPr>
              <a:t>etc</a:t>
            </a:r>
            <a:endParaRPr lang="en-US" sz="2400" dirty="0">
              <a:solidFill>
                <a:srgbClr val="404040"/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400" y="279401"/>
            <a:ext cx="81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dirty="0">
                <a:solidFill>
                  <a:srgbClr val="9BBB59"/>
                </a:solidFill>
                <a:latin typeface="Open Sans"/>
                <a:cs typeface="Open Sans"/>
              </a:rPr>
              <a:t>Recruiting the patients you want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9776" y="3023815"/>
            <a:ext cx="6983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b="1" dirty="0">
                <a:solidFill>
                  <a:srgbClr val="404040"/>
                </a:solidFill>
                <a:latin typeface="Open Sans"/>
                <a:cs typeface="Open Sans"/>
              </a:rPr>
              <a:t>• MEDIA</a:t>
            </a:r>
          </a:p>
          <a:p>
            <a:pPr defTabSz="914377"/>
            <a:r>
              <a:rPr lang="en-US" sz="2400" dirty="0">
                <a:solidFill>
                  <a:srgbClr val="404040"/>
                </a:solidFill>
                <a:latin typeface="Open Sans"/>
                <a:cs typeface="Open Sans"/>
              </a:rPr>
              <a:t>	- patient brochures/posters/fliers/handouts</a:t>
            </a:r>
          </a:p>
          <a:p>
            <a:pPr defTabSz="914377"/>
            <a:r>
              <a:rPr lang="en-US" sz="2400" dirty="0">
                <a:solidFill>
                  <a:srgbClr val="404040"/>
                </a:solidFill>
                <a:latin typeface="Open Sans"/>
                <a:cs typeface="Open Sans"/>
              </a:rPr>
              <a:t>	- local media; You-tube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9777" y="4233341"/>
            <a:ext cx="5962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b="1" dirty="0">
                <a:solidFill>
                  <a:srgbClr val="404040"/>
                </a:solidFill>
                <a:latin typeface="Open Sans"/>
                <a:cs typeface="Open Sans"/>
              </a:rPr>
              <a:t>• MESSAGE</a:t>
            </a:r>
          </a:p>
          <a:p>
            <a:pPr defTabSz="914377"/>
            <a:r>
              <a:rPr lang="en-US" sz="2400" dirty="0">
                <a:solidFill>
                  <a:srgbClr val="404040"/>
                </a:solidFill>
                <a:latin typeface="Open Sans"/>
                <a:cs typeface="Open Sans"/>
              </a:rPr>
              <a:t>	- Peer support program with doctor</a:t>
            </a:r>
          </a:p>
          <a:p>
            <a:pPr defTabSz="914377"/>
            <a:r>
              <a:rPr lang="en-US" sz="2400" dirty="0">
                <a:solidFill>
                  <a:srgbClr val="404040"/>
                </a:solidFill>
                <a:latin typeface="Open Sans"/>
                <a:cs typeface="Open Sans"/>
              </a:rPr>
              <a:t>	- Different/fun</a:t>
            </a:r>
            <a:endParaRPr lang="en-US" sz="1400" dirty="0">
              <a:solidFill>
                <a:srgbClr val="404040"/>
              </a:solidFill>
              <a:latin typeface="Open Sans"/>
              <a:cs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9777" y="5442862"/>
            <a:ext cx="8089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• METHOD</a:t>
            </a:r>
          </a:p>
          <a:p>
            <a:pPr defTabSz="914377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-Direct invitation at consult</a:t>
            </a:r>
          </a:p>
          <a:p>
            <a:pPr defTabSz="914377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-SMSs/e-mails through Medical Reporting Program</a:t>
            </a:r>
          </a:p>
          <a:p>
            <a:pPr defTabSz="914377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  <a:cs typeface="Open Sans"/>
              </a:rPr>
              <a:t>	- other ???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41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16001" y="152400"/>
            <a:ext cx="10295467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chemeClr val="accent3"/>
                </a:solidFill>
                <a:latin typeface="Open Sans"/>
                <a:cs typeface="Open Sans"/>
              </a:rPr>
              <a:t>Promote/recruit effectively: examples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35200" y="1295400"/>
            <a:ext cx="7721600" cy="4876800"/>
          </a:xfrm>
          <a:ln>
            <a:solidFill>
              <a:srgbClr val="CCECFF"/>
            </a:solidFill>
          </a:ln>
        </p:spPr>
        <p:txBody>
          <a:bodyPr>
            <a:normAutofit fontScale="92500"/>
          </a:bodyPr>
          <a:lstStyle/>
          <a:p>
            <a:pPr>
              <a:buSzPct val="135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Send announcement letter to Pts at start of SMA </a:t>
            </a:r>
          </a:p>
          <a:p>
            <a:pPr>
              <a:buSzPct val="135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Framed wall posters in MD’s lobby/exam rooms</a:t>
            </a:r>
          </a:p>
          <a:p>
            <a:pPr>
              <a:buSzPct val="135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Program description fliers </a:t>
            </a:r>
          </a:p>
          <a:p>
            <a:pPr>
              <a:buSzPct val="135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Have Pts invited by:</a:t>
            </a:r>
          </a:p>
          <a:p>
            <a:pPr lvl="1">
              <a:buSzPct val="135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Doctors</a:t>
            </a:r>
          </a:p>
          <a:p>
            <a:pPr lvl="1">
              <a:buSzPct val="135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Nurse (fliers)</a:t>
            </a:r>
          </a:p>
          <a:p>
            <a:pPr lvl="1">
              <a:buSzPct val="135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Receptionists (invitations)</a:t>
            </a:r>
          </a:p>
          <a:p>
            <a:pPr lvl="1">
              <a:buSzPct val="135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cs typeface="Open Sans"/>
            </a:endParaRPr>
          </a:p>
          <a:p>
            <a:pPr lvl="1">
              <a:buSzPct val="135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GP must personally invite all appropriate Pts seen in office visits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(Most important step, but should only take 30-60”)</a:t>
            </a:r>
          </a:p>
        </p:txBody>
      </p:sp>
    </p:spTree>
    <p:extLst>
      <p:ext uri="{BB962C8B-B14F-4D97-AF65-F5344CB8AC3E}">
        <p14:creationId xmlns:p14="http://schemas.microsoft.com/office/powerpoint/2010/main" val="114445800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5431-13AD-438C-97D7-BE884A86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Promotional flier/poster example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1FE6B4-4BB3-4A14-85F9-43CDDB105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98" y="1476018"/>
            <a:ext cx="3614203" cy="5112349"/>
          </a:xfrm>
        </p:spPr>
      </p:pic>
    </p:spTree>
    <p:extLst>
      <p:ext uri="{BB962C8B-B14F-4D97-AF65-F5344CB8AC3E}">
        <p14:creationId xmlns:p14="http://schemas.microsoft.com/office/powerpoint/2010/main" val="16774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4CE4520D6F3469B020C8501506770" ma:contentTypeVersion="14" ma:contentTypeDescription="Create a new document." ma:contentTypeScope="" ma:versionID="e10718081a6bee55ec794f318549e375">
  <xsd:schema xmlns:xsd="http://www.w3.org/2001/XMLSchema" xmlns:xs="http://www.w3.org/2001/XMLSchema" xmlns:p="http://schemas.microsoft.com/office/2006/metadata/properties" xmlns:ns1="http://schemas.microsoft.com/sharepoint/v3" xmlns:ns2="662774e8-ceb8-4889-889a-aa8b0aa1d1db" xmlns:ns3="9f0e7999-c8ed-4616-b0a4-fece3b66517b" targetNamespace="http://schemas.microsoft.com/office/2006/metadata/properties" ma:root="true" ma:fieldsID="8064651da9f971ba128248e9d2024f4e" ns1:_="" ns2:_="" ns3:_="">
    <xsd:import namespace="http://schemas.microsoft.com/sharepoint/v3"/>
    <xsd:import namespace="662774e8-ceb8-4889-889a-aa8b0aa1d1db"/>
    <xsd:import namespace="9f0e7999-c8ed-4616-b0a4-fece3b665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74e8-ceb8-4889-889a-aa8b0aa1d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7999-c8ed-4616-b0a4-fece3b665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f0e7999-c8ed-4616-b0a4-fece3b66517b">
      <UserInfo>
        <DisplayName>Jess White</DisplayName>
        <AccountId>104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A96E92C-79C7-4E14-B096-981178576262}"/>
</file>

<file path=customXml/itemProps2.xml><?xml version="1.0" encoding="utf-8"?>
<ds:datastoreItem xmlns:ds="http://schemas.openxmlformats.org/officeDocument/2006/customXml" ds:itemID="{E807ACEC-06C5-4057-94E8-35CCF0635DFA}"/>
</file>

<file path=customXml/itemProps3.xml><?xml version="1.0" encoding="utf-8"?>
<ds:datastoreItem xmlns:ds="http://schemas.openxmlformats.org/officeDocument/2006/customXml" ds:itemID="{A4F43AAE-263E-4BEC-B4C3-792B43800261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490</Words>
  <Application>Microsoft Office PowerPoint</Application>
  <PresentationFormat>Widescreen</PresentationFormat>
  <Paragraphs>157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Caviar Dreams</vt:lpstr>
      <vt:lpstr>Futura Light</vt:lpstr>
      <vt:lpstr>Open Sans</vt:lpstr>
      <vt:lpstr>Times New Roman</vt:lpstr>
      <vt:lpstr>Wingdings</vt:lpstr>
      <vt:lpstr>Training New Employees</vt:lpstr>
      <vt:lpstr>Setting up and Implementing SMAs in your practice</vt:lpstr>
      <vt:lpstr>Design your SMA thoughtfully</vt:lpstr>
      <vt:lpstr>PowerPoint Presentation</vt:lpstr>
      <vt:lpstr>PowerPoint Presentation</vt:lpstr>
      <vt:lpstr>SMA types: examples </vt:lpstr>
      <vt:lpstr>Design your SMA around the outcomes you want  considering… </vt:lpstr>
      <vt:lpstr>PowerPoint Presentation</vt:lpstr>
      <vt:lpstr>Promote/recruit effectively: examples</vt:lpstr>
      <vt:lpstr>Promotional flier/poster example</vt:lpstr>
      <vt:lpstr>PowerPoint Presentation</vt:lpstr>
      <vt:lpstr>Operational Challenges</vt:lpstr>
      <vt:lpstr>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stevens</dc:creator>
  <cp:lastModifiedBy>Molly Chandler</cp:lastModifiedBy>
  <cp:revision>9</cp:revision>
  <cp:lastPrinted>2019-05-07T03:47:58Z</cp:lastPrinted>
  <dcterms:created xsi:type="dcterms:W3CDTF">2018-07-10T03:31:54Z</dcterms:created>
  <dcterms:modified xsi:type="dcterms:W3CDTF">2019-05-07T21:53:42Z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0x01010067F4CE4520D6F3469B020C8501506770</vt:lpwstr>
  </property>
</Properties>
</file>